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slideLayouts/slideLayout1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905" r:id="rId2"/>
    <p:sldMasterId id="2147483948" r:id="rId3"/>
    <p:sldMasterId id="2147483950" r:id="rId4"/>
    <p:sldMasterId id="2147483683" r:id="rId5"/>
  </p:sldMasterIdLst>
  <p:notesMasterIdLst>
    <p:notesMasterId r:id="rId29"/>
  </p:notesMasterIdLst>
  <p:handoutMasterIdLst>
    <p:handoutMasterId r:id="rId30"/>
  </p:handoutMasterIdLst>
  <p:sldIdLst>
    <p:sldId id="603" r:id="rId6"/>
    <p:sldId id="2491" r:id="rId7"/>
    <p:sldId id="2492" r:id="rId8"/>
    <p:sldId id="2513" r:id="rId9"/>
    <p:sldId id="2514" r:id="rId10"/>
    <p:sldId id="2515" r:id="rId11"/>
    <p:sldId id="2516" r:id="rId12"/>
    <p:sldId id="2517" r:id="rId13"/>
    <p:sldId id="2518" r:id="rId14"/>
    <p:sldId id="2519" r:id="rId15"/>
    <p:sldId id="2520" r:id="rId16"/>
    <p:sldId id="2493" r:id="rId17"/>
    <p:sldId id="2504" r:id="rId18"/>
    <p:sldId id="2502" r:id="rId19"/>
    <p:sldId id="2505" r:id="rId20"/>
    <p:sldId id="2506" r:id="rId21"/>
    <p:sldId id="2507" r:id="rId22"/>
    <p:sldId id="2508" r:id="rId23"/>
    <p:sldId id="2509" r:id="rId24"/>
    <p:sldId id="2510" r:id="rId25"/>
    <p:sldId id="2511" r:id="rId26"/>
    <p:sldId id="2512" r:id="rId27"/>
    <p:sldId id="2428" r:id="rId28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6BA36"/>
    <a:srgbClr val="0432FF"/>
    <a:srgbClr val="1D1D1A"/>
    <a:srgbClr val="595757"/>
    <a:srgbClr val="221815"/>
    <a:srgbClr val="91A2BF"/>
    <a:srgbClr val="E4EBEA"/>
    <a:srgbClr val="C00000"/>
    <a:srgbClr val="FFF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7" autoAdjust="0"/>
    <p:restoredTop sz="96291" autoAdjust="0"/>
  </p:normalViewPr>
  <p:slideViewPr>
    <p:cSldViewPr snapToGrid="0" snapToObjects="1">
      <p:cViewPr varScale="1">
        <p:scale>
          <a:sx n="123" d="100"/>
          <a:sy n="123" d="100"/>
        </p:scale>
        <p:origin x="192" y="2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68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3/2/25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3/2/25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61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21A3A-000B-724D-82E6-58165F25070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1725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21A3A-000B-724D-82E6-58165F25070D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7247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1460F0-4107-44B1-9AC0-A3E3C7045FFE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2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2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84E815-EB58-B7F4-CA07-DB3A06195A8C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chemeClr val="tx2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chemeClr val="tx2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610E3CC-989A-8250-417F-7E17E488D2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6" name="TextBox 2">
            <a:extLst>
              <a:ext uri="{FF2B5EF4-FFF2-40B4-BE49-F238E27FC236}">
                <a16:creationId xmlns:a16="http://schemas.microsoft.com/office/drawing/2014/main" id="{2B6BBB75-E7CF-676E-F204-FA4CCAFAF988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 err="1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chemeClr val="tx2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95139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-Medium" panose="020B0602020204020303" pitchFamily="34" charset="-79"/>
                <a:cs typeface="Futura-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32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46909"/>
            <a:ext cx="10963473" cy="5108171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47181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32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493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390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篇章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BD3EAA6-5124-3D4A-95FF-740B70F603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6763" cy="6858000"/>
          </a:xfrm>
          <a:prstGeom prst="rect">
            <a:avLst/>
          </a:prstGeom>
        </p:spPr>
      </p:pic>
      <p:sp>
        <p:nvSpPr>
          <p:cNvPr id="2" name="TextBox 2">
            <a:extLst>
              <a:ext uri="{FF2B5EF4-FFF2-40B4-BE49-F238E27FC236}">
                <a16:creationId xmlns:a16="http://schemas.microsoft.com/office/drawing/2014/main" id="{F3652C3B-3BDF-C967-C9F7-FC41B185F5A1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2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2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62216C8F-403B-B46A-188F-43EEF71787AB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chemeClr val="tx2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chemeClr val="tx2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503A16B-634D-EAB9-B25D-7FC30383ACC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6" name="TextBox 2">
            <a:extLst>
              <a:ext uri="{FF2B5EF4-FFF2-40B4-BE49-F238E27FC236}">
                <a16:creationId xmlns:a16="http://schemas.microsoft.com/office/drawing/2014/main" id="{1F0AA649-F2A3-8307-89FA-873D519CD422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 err="1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chemeClr val="tx2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35A58353-89D2-75E1-4F31-34BFB4BE32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2406869"/>
            <a:ext cx="11161240" cy="3603651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6339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5" y="679570"/>
            <a:ext cx="10963473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3635" y="1412776"/>
            <a:ext cx="10963473" cy="460851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502981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3200" b="1">
                <a:solidFill>
                  <a:schemeClr val="tx1">
                    <a:lumMod val="95000"/>
                  </a:schemeClr>
                </a:solidFill>
                <a:latin typeface="Lexend" pitchFamily="2" charset="0"/>
                <a:ea typeface="微软雅黑" panose="020B0503020204020204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33757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N.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8927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351536"/>
            <a:ext cx="10963473" cy="4957784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3700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>
            <a:extLst>
              <a:ext uri="{FF2B5EF4-FFF2-40B4-BE49-F238E27FC236}">
                <a16:creationId xmlns:a16="http://schemas.microsoft.com/office/drawing/2014/main" id="{DAA57E4D-57AC-4B4A-BA6C-86FA5001E093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55D2D48-944A-9C4D-BB22-D76C71F4D94F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BE738B7-F398-0746-82A7-6856A70110C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0021EBA7-FAE3-FF4A-A451-258276F9F3D7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2B527018-A8C0-2549-A68F-07BA1E99861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32001" y="7768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6C2E1D7-5E39-AB4F-9CBA-46A0ADF0768E}"/>
              </a:ext>
            </a:extLst>
          </p:cNvPr>
          <p:cNvGrpSpPr/>
          <p:nvPr userDrawn="1"/>
        </p:nvGrpSpPr>
        <p:grpSpPr>
          <a:xfrm>
            <a:off x="12590924" y="3356218"/>
            <a:ext cx="1214711" cy="3499198"/>
            <a:chOff x="12438524" y="3358802"/>
            <a:chExt cx="1214711" cy="3499198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F1C80BB-D03E-114E-9AE3-8A8609E07672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4" name="Group 18">
              <a:extLst>
                <a:ext uri="{FF2B5EF4-FFF2-40B4-BE49-F238E27FC236}">
                  <a16:creationId xmlns:a16="http://schemas.microsoft.com/office/drawing/2014/main" id="{2F0883A7-BCE1-2342-91EE-B3A807B5EE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5" name="Rectangle 19">
                <a:extLst>
                  <a:ext uri="{FF2B5EF4-FFF2-40B4-BE49-F238E27FC236}">
                    <a16:creationId xmlns:a16="http://schemas.microsoft.com/office/drawing/2014/main" id="{69E12922-9CE0-8144-94EA-24B51ED17E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6" name="Rectangle 20">
                <a:extLst>
                  <a:ext uri="{FF2B5EF4-FFF2-40B4-BE49-F238E27FC236}">
                    <a16:creationId xmlns:a16="http://schemas.microsoft.com/office/drawing/2014/main" id="{0F94F024-0AF6-FC47-8DFC-F35CD6931E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7" name="Rectangle 21">
                <a:extLst>
                  <a:ext uri="{FF2B5EF4-FFF2-40B4-BE49-F238E27FC236}">
                    <a16:creationId xmlns:a16="http://schemas.microsoft.com/office/drawing/2014/main" id="{6DB1F3D1-02FB-D34F-A2B5-3688CF5FB8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8" name="Rectangle 22">
                <a:extLst>
                  <a:ext uri="{FF2B5EF4-FFF2-40B4-BE49-F238E27FC236}">
                    <a16:creationId xmlns:a16="http://schemas.microsoft.com/office/drawing/2014/main" id="{F78FB0B0-0E5C-954F-8BC1-1A273BD1E9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23">
              <a:extLst>
                <a:ext uri="{FF2B5EF4-FFF2-40B4-BE49-F238E27FC236}">
                  <a16:creationId xmlns:a16="http://schemas.microsoft.com/office/drawing/2014/main" id="{04B50A98-6A94-6845-B2AF-0E608B122E5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71" name="Rectangle 24">
                <a:extLst>
                  <a:ext uri="{FF2B5EF4-FFF2-40B4-BE49-F238E27FC236}">
                    <a16:creationId xmlns:a16="http://schemas.microsoft.com/office/drawing/2014/main" id="{BCE565D0-22C1-2E47-ADDF-A42AB04FB6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2" name="Rectangle 25">
                <a:extLst>
                  <a:ext uri="{FF2B5EF4-FFF2-40B4-BE49-F238E27FC236}">
                    <a16:creationId xmlns:a16="http://schemas.microsoft.com/office/drawing/2014/main" id="{7031360E-60D8-3748-820B-120AFA81DD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6">
                <a:extLst>
                  <a:ext uri="{FF2B5EF4-FFF2-40B4-BE49-F238E27FC236}">
                    <a16:creationId xmlns:a16="http://schemas.microsoft.com/office/drawing/2014/main" id="{5E103C08-5827-934C-9FE6-DE811B5CBA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7">
                <a:extLst>
                  <a:ext uri="{FF2B5EF4-FFF2-40B4-BE49-F238E27FC236}">
                    <a16:creationId xmlns:a16="http://schemas.microsoft.com/office/drawing/2014/main" id="{51B2DE11-DBCC-F442-A2A8-08E9F5E75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28">
              <a:extLst>
                <a:ext uri="{FF2B5EF4-FFF2-40B4-BE49-F238E27FC236}">
                  <a16:creationId xmlns:a16="http://schemas.microsoft.com/office/drawing/2014/main" id="{BA4F0379-6F0F-1648-B5CB-024104F1D9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7" name="Rectangle 29">
                <a:extLst>
                  <a:ext uri="{FF2B5EF4-FFF2-40B4-BE49-F238E27FC236}">
                    <a16:creationId xmlns:a16="http://schemas.microsoft.com/office/drawing/2014/main" id="{52A1B2A2-CFB4-474D-98D0-AB03196757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8" name="Rectangle 30">
                <a:extLst>
                  <a:ext uri="{FF2B5EF4-FFF2-40B4-BE49-F238E27FC236}">
                    <a16:creationId xmlns:a16="http://schemas.microsoft.com/office/drawing/2014/main" id="{3811321C-E020-4C46-80FA-B6E6B3D232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31">
                <a:extLst>
                  <a:ext uri="{FF2B5EF4-FFF2-40B4-BE49-F238E27FC236}">
                    <a16:creationId xmlns:a16="http://schemas.microsoft.com/office/drawing/2014/main" id="{42CE6974-5699-B64E-8748-C7AA8B59A6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32">
                <a:extLst>
                  <a:ext uri="{FF2B5EF4-FFF2-40B4-BE49-F238E27FC236}">
                    <a16:creationId xmlns:a16="http://schemas.microsoft.com/office/drawing/2014/main" id="{CCDD0EC8-DEF3-D74F-A0CE-471C31C185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33">
              <a:extLst>
                <a:ext uri="{FF2B5EF4-FFF2-40B4-BE49-F238E27FC236}">
                  <a16:creationId xmlns:a16="http://schemas.microsoft.com/office/drawing/2014/main" id="{86D01087-413E-624D-80E9-CFAFB3275F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3" name="Rectangle 34">
                <a:extLst>
                  <a:ext uri="{FF2B5EF4-FFF2-40B4-BE49-F238E27FC236}">
                    <a16:creationId xmlns:a16="http://schemas.microsoft.com/office/drawing/2014/main" id="{752C8B9C-9D84-5845-BD1F-44013C8C64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4" name="Rectangle 35">
                <a:extLst>
                  <a:ext uri="{FF2B5EF4-FFF2-40B4-BE49-F238E27FC236}">
                    <a16:creationId xmlns:a16="http://schemas.microsoft.com/office/drawing/2014/main" id="{4EB35639-3259-C847-8C55-4E4D266ABB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6">
                <a:extLst>
                  <a:ext uri="{FF2B5EF4-FFF2-40B4-BE49-F238E27FC236}">
                    <a16:creationId xmlns:a16="http://schemas.microsoft.com/office/drawing/2014/main" id="{A11EF571-49DB-8249-99C5-89BC145C89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7">
                <a:extLst>
                  <a:ext uri="{FF2B5EF4-FFF2-40B4-BE49-F238E27FC236}">
                    <a16:creationId xmlns:a16="http://schemas.microsoft.com/office/drawing/2014/main" id="{3E8B53FC-E145-3F43-AFF8-EB48BC38C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38">
              <a:extLst>
                <a:ext uri="{FF2B5EF4-FFF2-40B4-BE49-F238E27FC236}">
                  <a16:creationId xmlns:a16="http://schemas.microsoft.com/office/drawing/2014/main" id="{E83DBCC2-696B-AD41-A7AF-7192CD834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9" name="Rectangle 39">
                <a:extLst>
                  <a:ext uri="{FF2B5EF4-FFF2-40B4-BE49-F238E27FC236}">
                    <a16:creationId xmlns:a16="http://schemas.microsoft.com/office/drawing/2014/main" id="{6A0F83C8-66F9-C646-AA29-C7361B3002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0" name="Rectangle 40">
                <a:extLst>
                  <a:ext uri="{FF2B5EF4-FFF2-40B4-BE49-F238E27FC236}">
                    <a16:creationId xmlns:a16="http://schemas.microsoft.com/office/drawing/2014/main" id="{E6045887-7F8F-F440-87E6-90112BBCAB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41">
                <a:extLst>
                  <a:ext uri="{FF2B5EF4-FFF2-40B4-BE49-F238E27FC236}">
                    <a16:creationId xmlns:a16="http://schemas.microsoft.com/office/drawing/2014/main" id="{FADBF25C-CD8A-344D-A2B6-9F694BE52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42">
                <a:extLst>
                  <a:ext uri="{FF2B5EF4-FFF2-40B4-BE49-F238E27FC236}">
                    <a16:creationId xmlns:a16="http://schemas.microsoft.com/office/drawing/2014/main" id="{5756FACE-B85A-BE48-89D3-72CDE423E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43">
              <a:extLst>
                <a:ext uri="{FF2B5EF4-FFF2-40B4-BE49-F238E27FC236}">
                  <a16:creationId xmlns:a16="http://schemas.microsoft.com/office/drawing/2014/main" id="{6E6546FA-A3AE-1445-B5F3-D3FDF9B38BA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5" name="Rectangle 44">
                <a:extLst>
                  <a:ext uri="{FF2B5EF4-FFF2-40B4-BE49-F238E27FC236}">
                    <a16:creationId xmlns:a16="http://schemas.microsoft.com/office/drawing/2014/main" id="{0213551D-0E39-714A-974C-324089C14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6" name="Rectangle 45">
                <a:extLst>
                  <a:ext uri="{FF2B5EF4-FFF2-40B4-BE49-F238E27FC236}">
                    <a16:creationId xmlns:a16="http://schemas.microsoft.com/office/drawing/2014/main" id="{38E6BB56-0E57-4D4C-B890-D407AD370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6">
                <a:extLst>
                  <a:ext uri="{FF2B5EF4-FFF2-40B4-BE49-F238E27FC236}">
                    <a16:creationId xmlns:a16="http://schemas.microsoft.com/office/drawing/2014/main" id="{016E85E5-8603-064F-9B53-45C9479EF1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7">
                <a:extLst>
                  <a:ext uri="{FF2B5EF4-FFF2-40B4-BE49-F238E27FC236}">
                    <a16:creationId xmlns:a16="http://schemas.microsoft.com/office/drawing/2014/main" id="{61979A07-7FC0-794E-902D-DE18D921B8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48">
              <a:extLst>
                <a:ext uri="{FF2B5EF4-FFF2-40B4-BE49-F238E27FC236}">
                  <a16:creationId xmlns:a16="http://schemas.microsoft.com/office/drawing/2014/main" id="{3F0325B4-35DD-E041-BA7F-B681242FA4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51" name="Rectangle 49">
                <a:extLst>
                  <a:ext uri="{FF2B5EF4-FFF2-40B4-BE49-F238E27FC236}">
                    <a16:creationId xmlns:a16="http://schemas.microsoft.com/office/drawing/2014/main" id="{160A308A-50A9-9C4C-AF71-79017E36F0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2" name="Rectangle 50">
                <a:extLst>
                  <a:ext uri="{FF2B5EF4-FFF2-40B4-BE49-F238E27FC236}">
                    <a16:creationId xmlns:a16="http://schemas.microsoft.com/office/drawing/2014/main" id="{97497718-5961-5446-9E28-15CA3A2138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51">
                <a:extLst>
                  <a:ext uri="{FF2B5EF4-FFF2-40B4-BE49-F238E27FC236}">
                    <a16:creationId xmlns:a16="http://schemas.microsoft.com/office/drawing/2014/main" id="{8375F904-41AE-8146-8E09-C35AB795A7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52">
                <a:extLst>
                  <a:ext uri="{FF2B5EF4-FFF2-40B4-BE49-F238E27FC236}">
                    <a16:creationId xmlns:a16="http://schemas.microsoft.com/office/drawing/2014/main" id="{A1D3B9B0-CDE9-5244-9364-3FE76EE1F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53">
              <a:extLst>
                <a:ext uri="{FF2B5EF4-FFF2-40B4-BE49-F238E27FC236}">
                  <a16:creationId xmlns:a16="http://schemas.microsoft.com/office/drawing/2014/main" id="{AF07594E-C433-FB4E-964B-FCB6E508F1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7" name="Rectangle 54">
                <a:extLst>
                  <a:ext uri="{FF2B5EF4-FFF2-40B4-BE49-F238E27FC236}">
                    <a16:creationId xmlns:a16="http://schemas.microsoft.com/office/drawing/2014/main" id="{472C57FE-7162-354F-8D2E-9F74E180F6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8" name="Rectangle 55">
                <a:extLst>
                  <a:ext uri="{FF2B5EF4-FFF2-40B4-BE49-F238E27FC236}">
                    <a16:creationId xmlns:a16="http://schemas.microsoft.com/office/drawing/2014/main" id="{8BB07287-2BF7-1B49-8591-59AFBCE1E1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6">
                <a:extLst>
                  <a:ext uri="{FF2B5EF4-FFF2-40B4-BE49-F238E27FC236}">
                    <a16:creationId xmlns:a16="http://schemas.microsoft.com/office/drawing/2014/main" id="{61C593D7-BCA8-E243-A350-D473367FC0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7">
                <a:extLst>
                  <a:ext uri="{FF2B5EF4-FFF2-40B4-BE49-F238E27FC236}">
                    <a16:creationId xmlns:a16="http://schemas.microsoft.com/office/drawing/2014/main" id="{96E2ACF3-8945-A846-9A76-24E4F1DE4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58">
              <a:extLst>
                <a:ext uri="{FF2B5EF4-FFF2-40B4-BE49-F238E27FC236}">
                  <a16:creationId xmlns:a16="http://schemas.microsoft.com/office/drawing/2014/main" id="{53F68A40-98FE-C049-8646-AF3B4B8F3F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3" name="Rectangle 59">
                <a:extLst>
                  <a:ext uri="{FF2B5EF4-FFF2-40B4-BE49-F238E27FC236}">
                    <a16:creationId xmlns:a16="http://schemas.microsoft.com/office/drawing/2014/main" id="{3BFBC783-6197-584C-9E4F-7F6798332A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4" name="Rectangle 60">
                <a:extLst>
                  <a:ext uri="{FF2B5EF4-FFF2-40B4-BE49-F238E27FC236}">
                    <a16:creationId xmlns:a16="http://schemas.microsoft.com/office/drawing/2014/main" id="{F328BC2C-2255-5149-9F7A-DC0F920F68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61">
                <a:extLst>
                  <a:ext uri="{FF2B5EF4-FFF2-40B4-BE49-F238E27FC236}">
                    <a16:creationId xmlns:a16="http://schemas.microsoft.com/office/drawing/2014/main" id="{AAB98B3A-E4B0-2D42-BAB5-43D7B746DD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62">
                <a:extLst>
                  <a:ext uri="{FF2B5EF4-FFF2-40B4-BE49-F238E27FC236}">
                    <a16:creationId xmlns:a16="http://schemas.microsoft.com/office/drawing/2014/main" id="{8D176379-BF63-7941-891A-34942201E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63">
              <a:extLst>
                <a:ext uri="{FF2B5EF4-FFF2-40B4-BE49-F238E27FC236}">
                  <a16:creationId xmlns:a16="http://schemas.microsoft.com/office/drawing/2014/main" id="{13D5D356-16D2-B246-A39E-2D07E1183D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9" name="Rectangle 64">
                <a:extLst>
                  <a:ext uri="{FF2B5EF4-FFF2-40B4-BE49-F238E27FC236}">
                    <a16:creationId xmlns:a16="http://schemas.microsoft.com/office/drawing/2014/main" id="{FECA42F8-FF45-2044-BDE7-C7DC7313FF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0" name="Rectangle 65">
                <a:extLst>
                  <a:ext uri="{FF2B5EF4-FFF2-40B4-BE49-F238E27FC236}">
                    <a16:creationId xmlns:a16="http://schemas.microsoft.com/office/drawing/2014/main" id="{876AF6DD-69F9-C045-A4F0-136C6B6FD9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6">
                <a:extLst>
                  <a:ext uri="{FF2B5EF4-FFF2-40B4-BE49-F238E27FC236}">
                    <a16:creationId xmlns:a16="http://schemas.microsoft.com/office/drawing/2014/main" id="{4F4D979B-6877-8B4F-A4FA-9E3CE00D7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7">
                <a:extLst>
                  <a:ext uri="{FF2B5EF4-FFF2-40B4-BE49-F238E27FC236}">
                    <a16:creationId xmlns:a16="http://schemas.microsoft.com/office/drawing/2014/main" id="{E43DD49F-0BC6-3747-A13F-DE3AA7A7B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4" name="Group 68">
              <a:extLst>
                <a:ext uri="{FF2B5EF4-FFF2-40B4-BE49-F238E27FC236}">
                  <a16:creationId xmlns:a16="http://schemas.microsoft.com/office/drawing/2014/main" id="{BB6E2340-8FC3-9F41-90FC-E9FA72BF8FA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5" name="Rectangle 69">
                <a:extLst>
                  <a:ext uri="{FF2B5EF4-FFF2-40B4-BE49-F238E27FC236}">
                    <a16:creationId xmlns:a16="http://schemas.microsoft.com/office/drawing/2014/main" id="{F263B7C8-E521-0E45-9A58-8DDA996B85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6" name="Rectangle 70">
                <a:extLst>
                  <a:ext uri="{FF2B5EF4-FFF2-40B4-BE49-F238E27FC236}">
                    <a16:creationId xmlns:a16="http://schemas.microsoft.com/office/drawing/2014/main" id="{A6737B0A-F864-984A-A19F-C3EC17AAFA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71">
                <a:extLst>
                  <a:ext uri="{FF2B5EF4-FFF2-40B4-BE49-F238E27FC236}">
                    <a16:creationId xmlns:a16="http://schemas.microsoft.com/office/drawing/2014/main" id="{E5B9BA48-ED89-8B49-AD44-240DFC5FF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72">
                <a:extLst>
                  <a:ext uri="{FF2B5EF4-FFF2-40B4-BE49-F238E27FC236}">
                    <a16:creationId xmlns:a16="http://schemas.microsoft.com/office/drawing/2014/main" id="{F26C55AE-82C0-774A-882B-C78331504E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5" name="Group 73">
              <a:extLst>
                <a:ext uri="{FF2B5EF4-FFF2-40B4-BE49-F238E27FC236}">
                  <a16:creationId xmlns:a16="http://schemas.microsoft.com/office/drawing/2014/main" id="{CCAFAE89-B656-4746-BC1E-D3C1280B5EB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31" name="Rectangle 74">
                <a:extLst>
                  <a:ext uri="{FF2B5EF4-FFF2-40B4-BE49-F238E27FC236}">
                    <a16:creationId xmlns:a16="http://schemas.microsoft.com/office/drawing/2014/main" id="{6D795F3C-0237-324F-80C3-9430CC4BF9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2" name="Rectangle 75">
                <a:extLst>
                  <a:ext uri="{FF2B5EF4-FFF2-40B4-BE49-F238E27FC236}">
                    <a16:creationId xmlns:a16="http://schemas.microsoft.com/office/drawing/2014/main" id="{9ADB2399-C60A-7A44-8C6F-E3590DEF50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6">
                <a:extLst>
                  <a:ext uri="{FF2B5EF4-FFF2-40B4-BE49-F238E27FC236}">
                    <a16:creationId xmlns:a16="http://schemas.microsoft.com/office/drawing/2014/main" id="{912018D6-5AF7-5943-B320-8F5D890808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7">
                <a:extLst>
                  <a:ext uri="{FF2B5EF4-FFF2-40B4-BE49-F238E27FC236}">
                    <a16:creationId xmlns:a16="http://schemas.microsoft.com/office/drawing/2014/main" id="{6EF094BD-5040-0B4A-B88D-E7F28A84D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6" name="Group 78">
              <a:extLst>
                <a:ext uri="{FF2B5EF4-FFF2-40B4-BE49-F238E27FC236}">
                  <a16:creationId xmlns:a16="http://schemas.microsoft.com/office/drawing/2014/main" id="{502C6170-7CB7-394C-BE52-E190A4301F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7" name="Rectangle 79">
                <a:extLst>
                  <a:ext uri="{FF2B5EF4-FFF2-40B4-BE49-F238E27FC236}">
                    <a16:creationId xmlns:a16="http://schemas.microsoft.com/office/drawing/2014/main" id="{47A3800C-B41D-234A-A87E-252E6E1FA0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8" name="Rectangle 80">
                <a:extLst>
                  <a:ext uri="{FF2B5EF4-FFF2-40B4-BE49-F238E27FC236}">
                    <a16:creationId xmlns:a16="http://schemas.microsoft.com/office/drawing/2014/main" id="{23322F17-4B9D-694B-B104-8990972D16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81">
                <a:extLst>
                  <a:ext uri="{FF2B5EF4-FFF2-40B4-BE49-F238E27FC236}">
                    <a16:creationId xmlns:a16="http://schemas.microsoft.com/office/drawing/2014/main" id="{9797F0C5-A026-3244-A76E-D6D13AD0BE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82">
                <a:extLst>
                  <a:ext uri="{FF2B5EF4-FFF2-40B4-BE49-F238E27FC236}">
                    <a16:creationId xmlns:a16="http://schemas.microsoft.com/office/drawing/2014/main" id="{97DCAD35-B13D-434B-8C71-4E7F9CB05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9" name="Rectangle 83">
            <a:extLst>
              <a:ext uri="{FF2B5EF4-FFF2-40B4-BE49-F238E27FC236}">
                <a16:creationId xmlns:a16="http://schemas.microsoft.com/office/drawing/2014/main" id="{DC6B5320-2274-E045-B8A8-8FE53CC3B6D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1339384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80" name="Rectangle 84">
            <a:extLst>
              <a:ext uri="{FF2B5EF4-FFF2-40B4-BE49-F238E27FC236}">
                <a16:creationId xmlns:a16="http://schemas.microsoft.com/office/drawing/2014/main" id="{BC896F73-AACB-B442-98B8-56AAA885038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5884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0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5">
            <a:extLst>
              <a:ext uri="{FF2B5EF4-FFF2-40B4-BE49-F238E27FC236}">
                <a16:creationId xmlns:a16="http://schemas.microsoft.com/office/drawing/2014/main" id="{5BBC3D22-C8BD-6E40-9853-81A509B6306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32001" y="7768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35D8D64-3517-884F-A63A-6B170EC85CBD}"/>
              </a:ext>
            </a:extLst>
          </p:cNvPr>
          <p:cNvGrpSpPr/>
          <p:nvPr userDrawn="1"/>
        </p:nvGrpSpPr>
        <p:grpSpPr>
          <a:xfrm>
            <a:off x="12590924" y="3356218"/>
            <a:ext cx="1214711" cy="3499198"/>
            <a:chOff x="12438524" y="3358802"/>
            <a:chExt cx="1214711" cy="3499198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68E3478-8E25-0C41-BD64-C4CBF7CC9FC7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4" name="Group 18">
              <a:extLst>
                <a:ext uri="{FF2B5EF4-FFF2-40B4-BE49-F238E27FC236}">
                  <a16:creationId xmlns:a16="http://schemas.microsoft.com/office/drawing/2014/main" id="{99A42DA1-5B3C-B74E-A538-0FE12DEAAE2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5" name="Rectangle 19">
                <a:extLst>
                  <a:ext uri="{FF2B5EF4-FFF2-40B4-BE49-F238E27FC236}">
                    <a16:creationId xmlns:a16="http://schemas.microsoft.com/office/drawing/2014/main" id="{EAC6B2B5-38BF-D042-A46B-CDC1AC508F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6" name="Rectangle 20">
                <a:extLst>
                  <a:ext uri="{FF2B5EF4-FFF2-40B4-BE49-F238E27FC236}">
                    <a16:creationId xmlns:a16="http://schemas.microsoft.com/office/drawing/2014/main" id="{F9D1E726-1474-2649-B299-B3482A2F1F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7" name="Rectangle 21">
                <a:extLst>
                  <a:ext uri="{FF2B5EF4-FFF2-40B4-BE49-F238E27FC236}">
                    <a16:creationId xmlns:a16="http://schemas.microsoft.com/office/drawing/2014/main" id="{637D7899-2375-9A40-AE33-ADF2A47257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8" name="Rectangle 22">
                <a:extLst>
                  <a:ext uri="{FF2B5EF4-FFF2-40B4-BE49-F238E27FC236}">
                    <a16:creationId xmlns:a16="http://schemas.microsoft.com/office/drawing/2014/main" id="{5CF63C11-61F8-AD4E-BA74-564C0CB428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23">
              <a:extLst>
                <a:ext uri="{FF2B5EF4-FFF2-40B4-BE49-F238E27FC236}">
                  <a16:creationId xmlns:a16="http://schemas.microsoft.com/office/drawing/2014/main" id="{6C44727B-F11C-CF4F-9470-4376C255CC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71" name="Rectangle 24">
                <a:extLst>
                  <a:ext uri="{FF2B5EF4-FFF2-40B4-BE49-F238E27FC236}">
                    <a16:creationId xmlns:a16="http://schemas.microsoft.com/office/drawing/2014/main" id="{87D9D541-DBBF-204B-99C2-317D2560B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2" name="Rectangle 25">
                <a:extLst>
                  <a:ext uri="{FF2B5EF4-FFF2-40B4-BE49-F238E27FC236}">
                    <a16:creationId xmlns:a16="http://schemas.microsoft.com/office/drawing/2014/main" id="{7255439D-C16A-584B-8A71-64DEC7A13A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6">
                <a:extLst>
                  <a:ext uri="{FF2B5EF4-FFF2-40B4-BE49-F238E27FC236}">
                    <a16:creationId xmlns:a16="http://schemas.microsoft.com/office/drawing/2014/main" id="{851D12BE-779D-2248-A49C-B2A3E190C1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7">
                <a:extLst>
                  <a:ext uri="{FF2B5EF4-FFF2-40B4-BE49-F238E27FC236}">
                    <a16:creationId xmlns:a16="http://schemas.microsoft.com/office/drawing/2014/main" id="{E3E05B9C-6535-1145-A5FB-362B2D3C59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28">
              <a:extLst>
                <a:ext uri="{FF2B5EF4-FFF2-40B4-BE49-F238E27FC236}">
                  <a16:creationId xmlns:a16="http://schemas.microsoft.com/office/drawing/2014/main" id="{40AB3C45-D453-8445-A666-F4AB773FD2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7" name="Rectangle 29">
                <a:extLst>
                  <a:ext uri="{FF2B5EF4-FFF2-40B4-BE49-F238E27FC236}">
                    <a16:creationId xmlns:a16="http://schemas.microsoft.com/office/drawing/2014/main" id="{2BE8D4FD-647F-484A-BB3D-3A53BE127C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8" name="Rectangle 30">
                <a:extLst>
                  <a:ext uri="{FF2B5EF4-FFF2-40B4-BE49-F238E27FC236}">
                    <a16:creationId xmlns:a16="http://schemas.microsoft.com/office/drawing/2014/main" id="{98D950A1-D582-7D40-ACAD-024FDCD176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31">
                <a:extLst>
                  <a:ext uri="{FF2B5EF4-FFF2-40B4-BE49-F238E27FC236}">
                    <a16:creationId xmlns:a16="http://schemas.microsoft.com/office/drawing/2014/main" id="{477D579F-3EEC-D94E-9BE8-2749901AD7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32">
                <a:extLst>
                  <a:ext uri="{FF2B5EF4-FFF2-40B4-BE49-F238E27FC236}">
                    <a16:creationId xmlns:a16="http://schemas.microsoft.com/office/drawing/2014/main" id="{E9024426-6600-B444-9917-C935F8151D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33">
              <a:extLst>
                <a:ext uri="{FF2B5EF4-FFF2-40B4-BE49-F238E27FC236}">
                  <a16:creationId xmlns:a16="http://schemas.microsoft.com/office/drawing/2014/main" id="{6DDF88EC-F185-FC48-9C8B-64D35611CA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3" name="Rectangle 34">
                <a:extLst>
                  <a:ext uri="{FF2B5EF4-FFF2-40B4-BE49-F238E27FC236}">
                    <a16:creationId xmlns:a16="http://schemas.microsoft.com/office/drawing/2014/main" id="{389678E6-E69F-CB4D-A47C-84CC217B6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4" name="Rectangle 35">
                <a:extLst>
                  <a:ext uri="{FF2B5EF4-FFF2-40B4-BE49-F238E27FC236}">
                    <a16:creationId xmlns:a16="http://schemas.microsoft.com/office/drawing/2014/main" id="{0643F449-48E1-7447-BAEA-1D5F093D4E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6">
                <a:extLst>
                  <a:ext uri="{FF2B5EF4-FFF2-40B4-BE49-F238E27FC236}">
                    <a16:creationId xmlns:a16="http://schemas.microsoft.com/office/drawing/2014/main" id="{4B468376-C520-154C-AC89-55E375AB1A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7">
                <a:extLst>
                  <a:ext uri="{FF2B5EF4-FFF2-40B4-BE49-F238E27FC236}">
                    <a16:creationId xmlns:a16="http://schemas.microsoft.com/office/drawing/2014/main" id="{1CB5AA30-0ADA-A349-A715-C82F12502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38">
              <a:extLst>
                <a:ext uri="{FF2B5EF4-FFF2-40B4-BE49-F238E27FC236}">
                  <a16:creationId xmlns:a16="http://schemas.microsoft.com/office/drawing/2014/main" id="{F2485F85-A439-F243-A409-617485D046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9" name="Rectangle 39">
                <a:extLst>
                  <a:ext uri="{FF2B5EF4-FFF2-40B4-BE49-F238E27FC236}">
                    <a16:creationId xmlns:a16="http://schemas.microsoft.com/office/drawing/2014/main" id="{4BECDF48-4AE9-F94C-882E-CE5B445C92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0" name="Rectangle 40">
                <a:extLst>
                  <a:ext uri="{FF2B5EF4-FFF2-40B4-BE49-F238E27FC236}">
                    <a16:creationId xmlns:a16="http://schemas.microsoft.com/office/drawing/2014/main" id="{04A87568-2F86-3C45-B686-C972508EB7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41">
                <a:extLst>
                  <a:ext uri="{FF2B5EF4-FFF2-40B4-BE49-F238E27FC236}">
                    <a16:creationId xmlns:a16="http://schemas.microsoft.com/office/drawing/2014/main" id="{FAFABB8C-8CD0-9C41-84FA-F73A526CF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42">
                <a:extLst>
                  <a:ext uri="{FF2B5EF4-FFF2-40B4-BE49-F238E27FC236}">
                    <a16:creationId xmlns:a16="http://schemas.microsoft.com/office/drawing/2014/main" id="{BFC0E70D-422D-F347-8E12-5B62F6EA7B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43">
              <a:extLst>
                <a:ext uri="{FF2B5EF4-FFF2-40B4-BE49-F238E27FC236}">
                  <a16:creationId xmlns:a16="http://schemas.microsoft.com/office/drawing/2014/main" id="{626CB16A-C156-0A41-AE7F-15D3D11786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5" name="Rectangle 44">
                <a:extLst>
                  <a:ext uri="{FF2B5EF4-FFF2-40B4-BE49-F238E27FC236}">
                    <a16:creationId xmlns:a16="http://schemas.microsoft.com/office/drawing/2014/main" id="{F452AD4A-D9DB-6444-A6BE-EF26185799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6" name="Rectangle 45">
                <a:extLst>
                  <a:ext uri="{FF2B5EF4-FFF2-40B4-BE49-F238E27FC236}">
                    <a16:creationId xmlns:a16="http://schemas.microsoft.com/office/drawing/2014/main" id="{F3770997-588A-094B-B497-0102B22327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6">
                <a:extLst>
                  <a:ext uri="{FF2B5EF4-FFF2-40B4-BE49-F238E27FC236}">
                    <a16:creationId xmlns:a16="http://schemas.microsoft.com/office/drawing/2014/main" id="{B03F1CF5-E133-D247-A1CE-1CFCEC83E8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7">
                <a:extLst>
                  <a:ext uri="{FF2B5EF4-FFF2-40B4-BE49-F238E27FC236}">
                    <a16:creationId xmlns:a16="http://schemas.microsoft.com/office/drawing/2014/main" id="{60CDEEAF-577F-3C49-A82A-82596D84BE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48">
              <a:extLst>
                <a:ext uri="{FF2B5EF4-FFF2-40B4-BE49-F238E27FC236}">
                  <a16:creationId xmlns:a16="http://schemas.microsoft.com/office/drawing/2014/main" id="{6603BD30-8AE9-7245-853C-33F5F4A0E2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51" name="Rectangle 49">
                <a:extLst>
                  <a:ext uri="{FF2B5EF4-FFF2-40B4-BE49-F238E27FC236}">
                    <a16:creationId xmlns:a16="http://schemas.microsoft.com/office/drawing/2014/main" id="{3A0A4AC8-171B-3E49-A644-F47B5969E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2" name="Rectangle 50">
                <a:extLst>
                  <a:ext uri="{FF2B5EF4-FFF2-40B4-BE49-F238E27FC236}">
                    <a16:creationId xmlns:a16="http://schemas.microsoft.com/office/drawing/2014/main" id="{1B268DC4-FD2C-D141-BBA4-3BE35F658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51">
                <a:extLst>
                  <a:ext uri="{FF2B5EF4-FFF2-40B4-BE49-F238E27FC236}">
                    <a16:creationId xmlns:a16="http://schemas.microsoft.com/office/drawing/2014/main" id="{07980EB2-A6E5-594E-9970-70D98AD88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52">
                <a:extLst>
                  <a:ext uri="{FF2B5EF4-FFF2-40B4-BE49-F238E27FC236}">
                    <a16:creationId xmlns:a16="http://schemas.microsoft.com/office/drawing/2014/main" id="{1BE35F9F-DB1B-2043-9520-4EF858CC6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53">
              <a:extLst>
                <a:ext uri="{FF2B5EF4-FFF2-40B4-BE49-F238E27FC236}">
                  <a16:creationId xmlns:a16="http://schemas.microsoft.com/office/drawing/2014/main" id="{4823545C-798A-6542-BB3C-C0BF810FA0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7" name="Rectangle 54">
                <a:extLst>
                  <a:ext uri="{FF2B5EF4-FFF2-40B4-BE49-F238E27FC236}">
                    <a16:creationId xmlns:a16="http://schemas.microsoft.com/office/drawing/2014/main" id="{290EEB78-501D-6449-BDE5-919C25BC72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8" name="Rectangle 55">
                <a:extLst>
                  <a:ext uri="{FF2B5EF4-FFF2-40B4-BE49-F238E27FC236}">
                    <a16:creationId xmlns:a16="http://schemas.microsoft.com/office/drawing/2014/main" id="{BA89D749-719F-0443-BA3E-46E583480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6">
                <a:extLst>
                  <a:ext uri="{FF2B5EF4-FFF2-40B4-BE49-F238E27FC236}">
                    <a16:creationId xmlns:a16="http://schemas.microsoft.com/office/drawing/2014/main" id="{35E598F0-CA20-B14D-83D1-9E589F45DF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7">
                <a:extLst>
                  <a:ext uri="{FF2B5EF4-FFF2-40B4-BE49-F238E27FC236}">
                    <a16:creationId xmlns:a16="http://schemas.microsoft.com/office/drawing/2014/main" id="{77F1BE84-112F-894B-ADCE-96902DB88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58">
              <a:extLst>
                <a:ext uri="{FF2B5EF4-FFF2-40B4-BE49-F238E27FC236}">
                  <a16:creationId xmlns:a16="http://schemas.microsoft.com/office/drawing/2014/main" id="{66DC0D8F-F34A-6A4C-B199-F262329211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3" name="Rectangle 59">
                <a:extLst>
                  <a:ext uri="{FF2B5EF4-FFF2-40B4-BE49-F238E27FC236}">
                    <a16:creationId xmlns:a16="http://schemas.microsoft.com/office/drawing/2014/main" id="{CEFF4B89-757A-734B-9E48-EDBF09A15F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4" name="Rectangle 60">
                <a:extLst>
                  <a:ext uri="{FF2B5EF4-FFF2-40B4-BE49-F238E27FC236}">
                    <a16:creationId xmlns:a16="http://schemas.microsoft.com/office/drawing/2014/main" id="{A86470B6-3FF2-BB43-A0FF-2468349284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61">
                <a:extLst>
                  <a:ext uri="{FF2B5EF4-FFF2-40B4-BE49-F238E27FC236}">
                    <a16:creationId xmlns:a16="http://schemas.microsoft.com/office/drawing/2014/main" id="{78065FA0-C09E-F946-BD70-9BD0F6651D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62">
                <a:extLst>
                  <a:ext uri="{FF2B5EF4-FFF2-40B4-BE49-F238E27FC236}">
                    <a16:creationId xmlns:a16="http://schemas.microsoft.com/office/drawing/2014/main" id="{5A4E9EBA-3AA7-C844-8A86-D54CBFA09A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63">
              <a:extLst>
                <a:ext uri="{FF2B5EF4-FFF2-40B4-BE49-F238E27FC236}">
                  <a16:creationId xmlns:a16="http://schemas.microsoft.com/office/drawing/2014/main" id="{53BD6958-0F63-EC42-9B25-255D536CB4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9" name="Rectangle 64">
                <a:extLst>
                  <a:ext uri="{FF2B5EF4-FFF2-40B4-BE49-F238E27FC236}">
                    <a16:creationId xmlns:a16="http://schemas.microsoft.com/office/drawing/2014/main" id="{014E0DB4-2157-1741-8B3C-4D60FE00F2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0" name="Rectangle 65">
                <a:extLst>
                  <a:ext uri="{FF2B5EF4-FFF2-40B4-BE49-F238E27FC236}">
                    <a16:creationId xmlns:a16="http://schemas.microsoft.com/office/drawing/2014/main" id="{F2134725-6CDE-8E44-B6FE-84B4170796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6">
                <a:extLst>
                  <a:ext uri="{FF2B5EF4-FFF2-40B4-BE49-F238E27FC236}">
                    <a16:creationId xmlns:a16="http://schemas.microsoft.com/office/drawing/2014/main" id="{7B152D95-53AB-1446-8963-4F690D0B4D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7">
                <a:extLst>
                  <a:ext uri="{FF2B5EF4-FFF2-40B4-BE49-F238E27FC236}">
                    <a16:creationId xmlns:a16="http://schemas.microsoft.com/office/drawing/2014/main" id="{501AC583-7D2F-4E47-805E-A70E2CF2C7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4" name="Group 68">
              <a:extLst>
                <a:ext uri="{FF2B5EF4-FFF2-40B4-BE49-F238E27FC236}">
                  <a16:creationId xmlns:a16="http://schemas.microsoft.com/office/drawing/2014/main" id="{D5FD12C7-5303-CE46-863E-E4BA220910A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5" name="Rectangle 69">
                <a:extLst>
                  <a:ext uri="{FF2B5EF4-FFF2-40B4-BE49-F238E27FC236}">
                    <a16:creationId xmlns:a16="http://schemas.microsoft.com/office/drawing/2014/main" id="{752B8E1E-F1FA-6246-B1E2-9C6A76F473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6" name="Rectangle 70">
                <a:extLst>
                  <a:ext uri="{FF2B5EF4-FFF2-40B4-BE49-F238E27FC236}">
                    <a16:creationId xmlns:a16="http://schemas.microsoft.com/office/drawing/2014/main" id="{104731CA-2266-3A44-9795-1845012CD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71">
                <a:extLst>
                  <a:ext uri="{FF2B5EF4-FFF2-40B4-BE49-F238E27FC236}">
                    <a16:creationId xmlns:a16="http://schemas.microsoft.com/office/drawing/2014/main" id="{E848CB10-70CB-CF43-90F7-F595FCB7B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72">
                <a:extLst>
                  <a:ext uri="{FF2B5EF4-FFF2-40B4-BE49-F238E27FC236}">
                    <a16:creationId xmlns:a16="http://schemas.microsoft.com/office/drawing/2014/main" id="{6645FE51-27F5-B248-BE72-49BDC5BB5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5" name="Group 73">
              <a:extLst>
                <a:ext uri="{FF2B5EF4-FFF2-40B4-BE49-F238E27FC236}">
                  <a16:creationId xmlns:a16="http://schemas.microsoft.com/office/drawing/2014/main" id="{C4AF28F0-D2D6-F14D-B230-C6C34D6722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31" name="Rectangle 74">
                <a:extLst>
                  <a:ext uri="{FF2B5EF4-FFF2-40B4-BE49-F238E27FC236}">
                    <a16:creationId xmlns:a16="http://schemas.microsoft.com/office/drawing/2014/main" id="{56498193-3B70-7347-8991-3903693076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2" name="Rectangle 75">
                <a:extLst>
                  <a:ext uri="{FF2B5EF4-FFF2-40B4-BE49-F238E27FC236}">
                    <a16:creationId xmlns:a16="http://schemas.microsoft.com/office/drawing/2014/main" id="{78FD35E8-09A6-714A-BAF7-F9832E0760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6">
                <a:extLst>
                  <a:ext uri="{FF2B5EF4-FFF2-40B4-BE49-F238E27FC236}">
                    <a16:creationId xmlns:a16="http://schemas.microsoft.com/office/drawing/2014/main" id="{4CE4DCF4-6042-C841-9228-FAD129DAC1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7">
                <a:extLst>
                  <a:ext uri="{FF2B5EF4-FFF2-40B4-BE49-F238E27FC236}">
                    <a16:creationId xmlns:a16="http://schemas.microsoft.com/office/drawing/2014/main" id="{43CB7E77-D2AD-B949-96C6-A0EE7618C9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6" name="Group 78">
              <a:extLst>
                <a:ext uri="{FF2B5EF4-FFF2-40B4-BE49-F238E27FC236}">
                  <a16:creationId xmlns:a16="http://schemas.microsoft.com/office/drawing/2014/main" id="{8171FCA2-A2FC-5148-BE04-F1B1D55748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7" name="Rectangle 79">
                <a:extLst>
                  <a:ext uri="{FF2B5EF4-FFF2-40B4-BE49-F238E27FC236}">
                    <a16:creationId xmlns:a16="http://schemas.microsoft.com/office/drawing/2014/main" id="{BDFE6B5E-28A5-1841-9B7A-60D3BFEADB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8" name="Rectangle 80">
                <a:extLst>
                  <a:ext uri="{FF2B5EF4-FFF2-40B4-BE49-F238E27FC236}">
                    <a16:creationId xmlns:a16="http://schemas.microsoft.com/office/drawing/2014/main" id="{8B212038-05CE-D340-81F3-4748634856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81">
                <a:extLst>
                  <a:ext uri="{FF2B5EF4-FFF2-40B4-BE49-F238E27FC236}">
                    <a16:creationId xmlns:a16="http://schemas.microsoft.com/office/drawing/2014/main" id="{C439AEEB-9DFA-9640-8B30-6322301EF4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82">
                <a:extLst>
                  <a:ext uri="{FF2B5EF4-FFF2-40B4-BE49-F238E27FC236}">
                    <a16:creationId xmlns:a16="http://schemas.microsoft.com/office/drawing/2014/main" id="{AD11A216-A03A-C042-A782-43EC94D9FB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9" name="Rectangle 83">
            <a:extLst>
              <a:ext uri="{FF2B5EF4-FFF2-40B4-BE49-F238E27FC236}">
                <a16:creationId xmlns:a16="http://schemas.microsoft.com/office/drawing/2014/main" id="{3D0F0BF1-B66F-6949-972A-F9A73844087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1339384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80" name="Rectangle 84">
            <a:extLst>
              <a:ext uri="{FF2B5EF4-FFF2-40B4-BE49-F238E27FC236}">
                <a16:creationId xmlns:a16="http://schemas.microsoft.com/office/drawing/2014/main" id="{16D311E9-0B5E-5149-BD0E-7C502CD6B26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5884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TextBox 2">
            <a:extLst>
              <a:ext uri="{FF2B5EF4-FFF2-40B4-BE49-F238E27FC236}">
                <a16:creationId xmlns:a16="http://schemas.microsoft.com/office/drawing/2014/main" id="{A889820E-F4CC-AC5B-9669-79FCD2076373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Lexend" pitchFamily="2" charset="0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Lexend" pitchFamily="2" charset="0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82" name="TextBox 3">
            <a:extLst>
              <a:ext uri="{FF2B5EF4-FFF2-40B4-BE49-F238E27FC236}">
                <a16:creationId xmlns:a16="http://schemas.microsoft.com/office/drawing/2014/main" id="{6ED18A3F-5D6E-8C14-CCE2-48DD7047557B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83" name="图片 82">
            <a:extLst>
              <a:ext uri="{FF2B5EF4-FFF2-40B4-BE49-F238E27FC236}">
                <a16:creationId xmlns:a16="http://schemas.microsoft.com/office/drawing/2014/main" id="{4FE289D2-5824-FA98-93EC-11278F58E315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bg1"/>
            </a:solidFill>
            <a:prstDash val="solid"/>
          </a:ln>
          <a:effectLst/>
        </p:spPr>
      </p:pic>
      <p:sp>
        <p:nvSpPr>
          <p:cNvPr id="84" name="TextBox 2">
            <a:extLst>
              <a:ext uri="{FF2B5EF4-FFF2-40B4-BE49-F238E27FC236}">
                <a16:creationId xmlns:a16="http://schemas.microsoft.com/office/drawing/2014/main" id="{F5B0A06F-8FA9-A4D1-3C6E-01790866E6A9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2327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63" r:id="rId2"/>
    <p:sldLayoutId id="2147483964" r:id="rId3"/>
    <p:sldLayoutId id="2147483981" r:id="rId4"/>
    <p:sldLayoutId id="2147483982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699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23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19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15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5096ED63-C01A-E59A-0E51-6A0B0BBA116D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B9CF2DFB-DA79-1FAD-2622-D489DADA98F8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chemeClr val="tx1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chemeClr val="tx1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B1FF1E5-88CB-58A6-2633-0268AAB8D1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bg1"/>
            </a:solidFill>
            <a:prstDash val="solid"/>
          </a:ln>
          <a:effectLst/>
        </p:spPr>
      </p:pic>
      <p:sp>
        <p:nvSpPr>
          <p:cNvPr id="8" name="TextBox 2">
            <a:extLst>
              <a:ext uri="{FF2B5EF4-FFF2-40B4-BE49-F238E27FC236}">
                <a16:creationId xmlns:a16="http://schemas.microsoft.com/office/drawing/2014/main" id="{8D01B9C1-1218-999A-DD42-4FB0536564EA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chemeClr val="tx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chemeClr val="tx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 err="1">
                <a:solidFill>
                  <a:schemeClr val="tx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chemeClr val="tx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chemeClr val="tx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chemeClr val="tx1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21100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80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Rectangle 15">
            <a:extLst>
              <a:ext uri="{FF2B5EF4-FFF2-40B4-BE49-F238E27FC236}">
                <a16:creationId xmlns:a16="http://schemas.microsoft.com/office/drawing/2014/main" id="{9198A4EC-9B6A-3249-AB0F-2C7B54FCA14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32001" y="7768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55" name="组合 154">
            <a:extLst>
              <a:ext uri="{FF2B5EF4-FFF2-40B4-BE49-F238E27FC236}">
                <a16:creationId xmlns:a16="http://schemas.microsoft.com/office/drawing/2014/main" id="{C325AB4E-F86A-864D-B4CB-796E69148147}"/>
              </a:ext>
            </a:extLst>
          </p:cNvPr>
          <p:cNvGrpSpPr/>
          <p:nvPr userDrawn="1"/>
        </p:nvGrpSpPr>
        <p:grpSpPr>
          <a:xfrm>
            <a:off x="12590924" y="3356218"/>
            <a:ext cx="1214711" cy="3499198"/>
            <a:chOff x="12438524" y="3358802"/>
            <a:chExt cx="1214711" cy="3499198"/>
          </a:xfrm>
        </p:grpSpPr>
        <p:sp>
          <p:nvSpPr>
            <p:cNvPr id="156" name="矩形 155">
              <a:extLst>
                <a:ext uri="{FF2B5EF4-FFF2-40B4-BE49-F238E27FC236}">
                  <a16:creationId xmlns:a16="http://schemas.microsoft.com/office/drawing/2014/main" id="{28F9D94E-ED0F-3A41-841B-DABDE0E237C8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57" name="Group 18">
              <a:extLst>
                <a:ext uri="{FF2B5EF4-FFF2-40B4-BE49-F238E27FC236}">
                  <a16:creationId xmlns:a16="http://schemas.microsoft.com/office/drawing/2014/main" id="{A233F840-0E81-564E-B143-F110894CEC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218" name="Rectangle 19">
                <a:extLst>
                  <a:ext uri="{FF2B5EF4-FFF2-40B4-BE49-F238E27FC236}">
                    <a16:creationId xmlns:a16="http://schemas.microsoft.com/office/drawing/2014/main" id="{CBD70A2E-15AA-4C4D-A1F0-6DB40ADE2C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9" name="Rectangle 20">
                <a:extLst>
                  <a:ext uri="{FF2B5EF4-FFF2-40B4-BE49-F238E27FC236}">
                    <a16:creationId xmlns:a16="http://schemas.microsoft.com/office/drawing/2014/main" id="{5A005B31-94F9-1E42-880D-FFA22477FF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20" name="Rectangle 21">
                <a:extLst>
                  <a:ext uri="{FF2B5EF4-FFF2-40B4-BE49-F238E27FC236}">
                    <a16:creationId xmlns:a16="http://schemas.microsoft.com/office/drawing/2014/main" id="{DDDCE69F-4C1D-1243-8C09-1562262E80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21" name="Rectangle 22">
                <a:extLst>
                  <a:ext uri="{FF2B5EF4-FFF2-40B4-BE49-F238E27FC236}">
                    <a16:creationId xmlns:a16="http://schemas.microsoft.com/office/drawing/2014/main" id="{54B59A2F-5F33-3C46-94F0-83F728C4F7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8" name="Group 23">
              <a:extLst>
                <a:ext uri="{FF2B5EF4-FFF2-40B4-BE49-F238E27FC236}">
                  <a16:creationId xmlns:a16="http://schemas.microsoft.com/office/drawing/2014/main" id="{B8A28144-362A-A64D-9561-389D2A7B89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214" name="Rectangle 24">
                <a:extLst>
                  <a:ext uri="{FF2B5EF4-FFF2-40B4-BE49-F238E27FC236}">
                    <a16:creationId xmlns:a16="http://schemas.microsoft.com/office/drawing/2014/main" id="{BBDCCD69-4401-0541-BB6A-0858852136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5" name="Rectangle 25">
                <a:extLst>
                  <a:ext uri="{FF2B5EF4-FFF2-40B4-BE49-F238E27FC236}">
                    <a16:creationId xmlns:a16="http://schemas.microsoft.com/office/drawing/2014/main" id="{DB8A2296-1C6A-C94E-BC1C-EF63A568F6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6" name="Rectangle 26">
                <a:extLst>
                  <a:ext uri="{FF2B5EF4-FFF2-40B4-BE49-F238E27FC236}">
                    <a16:creationId xmlns:a16="http://schemas.microsoft.com/office/drawing/2014/main" id="{9AC3934E-F4A3-F74B-899C-F06385FE55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7" name="Rectangle 27">
                <a:extLst>
                  <a:ext uri="{FF2B5EF4-FFF2-40B4-BE49-F238E27FC236}">
                    <a16:creationId xmlns:a16="http://schemas.microsoft.com/office/drawing/2014/main" id="{E8E19B1A-ADDC-E649-8F85-B4396A2F01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9" name="Group 28">
              <a:extLst>
                <a:ext uri="{FF2B5EF4-FFF2-40B4-BE49-F238E27FC236}">
                  <a16:creationId xmlns:a16="http://schemas.microsoft.com/office/drawing/2014/main" id="{FCDC7B61-993F-834E-8CF4-174EA4309D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210" name="Rectangle 29">
                <a:extLst>
                  <a:ext uri="{FF2B5EF4-FFF2-40B4-BE49-F238E27FC236}">
                    <a16:creationId xmlns:a16="http://schemas.microsoft.com/office/drawing/2014/main" id="{58F16D6E-EDCA-BF47-874B-003E995D1B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1" name="Rectangle 30">
                <a:extLst>
                  <a:ext uri="{FF2B5EF4-FFF2-40B4-BE49-F238E27FC236}">
                    <a16:creationId xmlns:a16="http://schemas.microsoft.com/office/drawing/2014/main" id="{8985A2F5-040F-B04B-8C62-91311C56C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2" name="Rectangle 31">
                <a:extLst>
                  <a:ext uri="{FF2B5EF4-FFF2-40B4-BE49-F238E27FC236}">
                    <a16:creationId xmlns:a16="http://schemas.microsoft.com/office/drawing/2014/main" id="{C7E75C91-6DBE-0A4F-A577-A08E7EC69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3" name="Rectangle 32">
                <a:extLst>
                  <a:ext uri="{FF2B5EF4-FFF2-40B4-BE49-F238E27FC236}">
                    <a16:creationId xmlns:a16="http://schemas.microsoft.com/office/drawing/2014/main" id="{AA565E94-5C52-B747-942D-08843DACEA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0" name="Group 33">
              <a:extLst>
                <a:ext uri="{FF2B5EF4-FFF2-40B4-BE49-F238E27FC236}">
                  <a16:creationId xmlns:a16="http://schemas.microsoft.com/office/drawing/2014/main" id="{5100AAF4-59F9-5041-92C6-FBC32A97B71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206" name="Rectangle 34">
                <a:extLst>
                  <a:ext uri="{FF2B5EF4-FFF2-40B4-BE49-F238E27FC236}">
                    <a16:creationId xmlns:a16="http://schemas.microsoft.com/office/drawing/2014/main" id="{EF31E4DE-1A95-2B4C-9179-B110CC6EC3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7" name="Rectangle 35">
                <a:extLst>
                  <a:ext uri="{FF2B5EF4-FFF2-40B4-BE49-F238E27FC236}">
                    <a16:creationId xmlns:a16="http://schemas.microsoft.com/office/drawing/2014/main" id="{8B98FEFC-874D-C94A-B7AF-10D539CD07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8" name="Rectangle 36">
                <a:extLst>
                  <a:ext uri="{FF2B5EF4-FFF2-40B4-BE49-F238E27FC236}">
                    <a16:creationId xmlns:a16="http://schemas.microsoft.com/office/drawing/2014/main" id="{44ABBBBE-3CC2-A94F-87EB-562F2FA42A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9" name="Rectangle 37">
                <a:extLst>
                  <a:ext uri="{FF2B5EF4-FFF2-40B4-BE49-F238E27FC236}">
                    <a16:creationId xmlns:a16="http://schemas.microsoft.com/office/drawing/2014/main" id="{E1BEDB34-F753-294A-AF25-EF5B330E1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1" name="Group 38">
              <a:extLst>
                <a:ext uri="{FF2B5EF4-FFF2-40B4-BE49-F238E27FC236}">
                  <a16:creationId xmlns:a16="http://schemas.microsoft.com/office/drawing/2014/main" id="{7FD0430A-75CD-4F46-9BFB-3A9AEC9561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202" name="Rectangle 39">
                <a:extLst>
                  <a:ext uri="{FF2B5EF4-FFF2-40B4-BE49-F238E27FC236}">
                    <a16:creationId xmlns:a16="http://schemas.microsoft.com/office/drawing/2014/main" id="{1BECE383-23DC-FD47-A037-AE2D9F60D1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3" name="Rectangle 40">
                <a:extLst>
                  <a:ext uri="{FF2B5EF4-FFF2-40B4-BE49-F238E27FC236}">
                    <a16:creationId xmlns:a16="http://schemas.microsoft.com/office/drawing/2014/main" id="{72F94538-242B-4644-B340-6748418F12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4" name="Rectangle 41">
                <a:extLst>
                  <a:ext uri="{FF2B5EF4-FFF2-40B4-BE49-F238E27FC236}">
                    <a16:creationId xmlns:a16="http://schemas.microsoft.com/office/drawing/2014/main" id="{5E66C5BE-F6EC-034A-8E11-63B5DAB9D9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5" name="Rectangle 42">
                <a:extLst>
                  <a:ext uri="{FF2B5EF4-FFF2-40B4-BE49-F238E27FC236}">
                    <a16:creationId xmlns:a16="http://schemas.microsoft.com/office/drawing/2014/main" id="{719AD067-5D18-B544-B0E3-7BC638EB8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2" name="Group 43">
              <a:extLst>
                <a:ext uri="{FF2B5EF4-FFF2-40B4-BE49-F238E27FC236}">
                  <a16:creationId xmlns:a16="http://schemas.microsoft.com/office/drawing/2014/main" id="{0EA8E840-08BC-7F41-A630-03237F04F0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198" name="Rectangle 44">
                <a:extLst>
                  <a:ext uri="{FF2B5EF4-FFF2-40B4-BE49-F238E27FC236}">
                    <a16:creationId xmlns:a16="http://schemas.microsoft.com/office/drawing/2014/main" id="{43165ABB-B500-0743-AFE0-01D13D7274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9" name="Rectangle 45">
                <a:extLst>
                  <a:ext uri="{FF2B5EF4-FFF2-40B4-BE49-F238E27FC236}">
                    <a16:creationId xmlns:a16="http://schemas.microsoft.com/office/drawing/2014/main" id="{EB75955D-7623-7B4B-BE16-D86D2E0A20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0" name="Rectangle 46">
                <a:extLst>
                  <a:ext uri="{FF2B5EF4-FFF2-40B4-BE49-F238E27FC236}">
                    <a16:creationId xmlns:a16="http://schemas.microsoft.com/office/drawing/2014/main" id="{9CD5011A-4CD9-B245-B021-8404CAB38B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1" name="Rectangle 47">
                <a:extLst>
                  <a:ext uri="{FF2B5EF4-FFF2-40B4-BE49-F238E27FC236}">
                    <a16:creationId xmlns:a16="http://schemas.microsoft.com/office/drawing/2014/main" id="{DC3DEB0B-16F1-324A-B79C-86C6B1A05C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3" name="Group 48">
              <a:extLst>
                <a:ext uri="{FF2B5EF4-FFF2-40B4-BE49-F238E27FC236}">
                  <a16:creationId xmlns:a16="http://schemas.microsoft.com/office/drawing/2014/main" id="{2BF6BE56-7D14-8E44-B4D6-8F47A48049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194" name="Rectangle 49">
                <a:extLst>
                  <a:ext uri="{FF2B5EF4-FFF2-40B4-BE49-F238E27FC236}">
                    <a16:creationId xmlns:a16="http://schemas.microsoft.com/office/drawing/2014/main" id="{0A141B8E-E1D5-E74C-A241-CB18F35581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5" name="Rectangle 50">
                <a:extLst>
                  <a:ext uri="{FF2B5EF4-FFF2-40B4-BE49-F238E27FC236}">
                    <a16:creationId xmlns:a16="http://schemas.microsoft.com/office/drawing/2014/main" id="{59E3AD38-4D95-DD42-BEA1-9A607EE0B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6" name="Rectangle 51">
                <a:extLst>
                  <a:ext uri="{FF2B5EF4-FFF2-40B4-BE49-F238E27FC236}">
                    <a16:creationId xmlns:a16="http://schemas.microsoft.com/office/drawing/2014/main" id="{4AF8E431-625B-3A46-91AF-A824CB61B7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7" name="Rectangle 52">
                <a:extLst>
                  <a:ext uri="{FF2B5EF4-FFF2-40B4-BE49-F238E27FC236}">
                    <a16:creationId xmlns:a16="http://schemas.microsoft.com/office/drawing/2014/main" id="{7BBF8B0B-BDFA-E14E-A2C7-5D7BCCB925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4" name="Group 53">
              <a:extLst>
                <a:ext uri="{FF2B5EF4-FFF2-40B4-BE49-F238E27FC236}">
                  <a16:creationId xmlns:a16="http://schemas.microsoft.com/office/drawing/2014/main" id="{F9D7864F-61FE-374A-AC8D-1F360708FD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190" name="Rectangle 54">
                <a:extLst>
                  <a:ext uri="{FF2B5EF4-FFF2-40B4-BE49-F238E27FC236}">
                    <a16:creationId xmlns:a16="http://schemas.microsoft.com/office/drawing/2014/main" id="{F8843224-1EAA-9E4F-8FF7-C361E61DB3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1" name="Rectangle 55">
                <a:extLst>
                  <a:ext uri="{FF2B5EF4-FFF2-40B4-BE49-F238E27FC236}">
                    <a16:creationId xmlns:a16="http://schemas.microsoft.com/office/drawing/2014/main" id="{E590E694-6B67-2745-87D8-669AB6020B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2" name="Rectangle 56">
                <a:extLst>
                  <a:ext uri="{FF2B5EF4-FFF2-40B4-BE49-F238E27FC236}">
                    <a16:creationId xmlns:a16="http://schemas.microsoft.com/office/drawing/2014/main" id="{ADD943B9-1109-D740-A262-5B137A73AC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3" name="Rectangle 57">
                <a:extLst>
                  <a:ext uri="{FF2B5EF4-FFF2-40B4-BE49-F238E27FC236}">
                    <a16:creationId xmlns:a16="http://schemas.microsoft.com/office/drawing/2014/main" id="{C30D371E-65D2-8F45-9196-0B142E7948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5" name="Group 58">
              <a:extLst>
                <a:ext uri="{FF2B5EF4-FFF2-40B4-BE49-F238E27FC236}">
                  <a16:creationId xmlns:a16="http://schemas.microsoft.com/office/drawing/2014/main" id="{EC545055-A1AB-B546-989A-AC7E3419DC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186" name="Rectangle 59">
                <a:extLst>
                  <a:ext uri="{FF2B5EF4-FFF2-40B4-BE49-F238E27FC236}">
                    <a16:creationId xmlns:a16="http://schemas.microsoft.com/office/drawing/2014/main" id="{FA66ABA9-C5DB-FD4C-A0FC-B848059AC7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7" name="Rectangle 60">
                <a:extLst>
                  <a:ext uri="{FF2B5EF4-FFF2-40B4-BE49-F238E27FC236}">
                    <a16:creationId xmlns:a16="http://schemas.microsoft.com/office/drawing/2014/main" id="{AA9C4B0C-6091-F244-9619-9EE27B684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8" name="Rectangle 61">
                <a:extLst>
                  <a:ext uri="{FF2B5EF4-FFF2-40B4-BE49-F238E27FC236}">
                    <a16:creationId xmlns:a16="http://schemas.microsoft.com/office/drawing/2014/main" id="{A1258E41-8B7B-1B49-8AF7-19E26014F3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9" name="Rectangle 62">
                <a:extLst>
                  <a:ext uri="{FF2B5EF4-FFF2-40B4-BE49-F238E27FC236}">
                    <a16:creationId xmlns:a16="http://schemas.microsoft.com/office/drawing/2014/main" id="{E3D6D0D7-CFAA-804F-B06C-46CFF4A8AD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6" name="Group 63">
              <a:extLst>
                <a:ext uri="{FF2B5EF4-FFF2-40B4-BE49-F238E27FC236}">
                  <a16:creationId xmlns:a16="http://schemas.microsoft.com/office/drawing/2014/main" id="{A38CBBCA-2B30-4A42-8601-43E7325084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182" name="Rectangle 64">
                <a:extLst>
                  <a:ext uri="{FF2B5EF4-FFF2-40B4-BE49-F238E27FC236}">
                    <a16:creationId xmlns:a16="http://schemas.microsoft.com/office/drawing/2014/main" id="{B5A0780E-5857-6646-9BC2-949D4AF162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3" name="Rectangle 65">
                <a:extLst>
                  <a:ext uri="{FF2B5EF4-FFF2-40B4-BE49-F238E27FC236}">
                    <a16:creationId xmlns:a16="http://schemas.microsoft.com/office/drawing/2014/main" id="{A44A7CA5-4E8D-0841-B1D6-2947627BA5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4" name="Rectangle 66">
                <a:extLst>
                  <a:ext uri="{FF2B5EF4-FFF2-40B4-BE49-F238E27FC236}">
                    <a16:creationId xmlns:a16="http://schemas.microsoft.com/office/drawing/2014/main" id="{51A28DA6-5251-6C4A-8CEA-72A9F45D20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5" name="Rectangle 67">
                <a:extLst>
                  <a:ext uri="{FF2B5EF4-FFF2-40B4-BE49-F238E27FC236}">
                    <a16:creationId xmlns:a16="http://schemas.microsoft.com/office/drawing/2014/main" id="{479E0E82-6CA7-E24A-A62F-1C26DAC55E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7" name="Group 68">
              <a:extLst>
                <a:ext uri="{FF2B5EF4-FFF2-40B4-BE49-F238E27FC236}">
                  <a16:creationId xmlns:a16="http://schemas.microsoft.com/office/drawing/2014/main" id="{0072C369-7EF8-914F-8573-13CB59EB89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178" name="Rectangle 69">
                <a:extLst>
                  <a:ext uri="{FF2B5EF4-FFF2-40B4-BE49-F238E27FC236}">
                    <a16:creationId xmlns:a16="http://schemas.microsoft.com/office/drawing/2014/main" id="{A76F4F57-FB00-5242-845A-A2FF158C0F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9" name="Rectangle 70">
                <a:extLst>
                  <a:ext uri="{FF2B5EF4-FFF2-40B4-BE49-F238E27FC236}">
                    <a16:creationId xmlns:a16="http://schemas.microsoft.com/office/drawing/2014/main" id="{7DD72635-4687-794C-B03C-EE97A2F2AD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0" name="Rectangle 71">
                <a:extLst>
                  <a:ext uri="{FF2B5EF4-FFF2-40B4-BE49-F238E27FC236}">
                    <a16:creationId xmlns:a16="http://schemas.microsoft.com/office/drawing/2014/main" id="{2DE15353-10F5-A049-8879-B5A70028B5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1" name="Rectangle 72">
                <a:extLst>
                  <a:ext uri="{FF2B5EF4-FFF2-40B4-BE49-F238E27FC236}">
                    <a16:creationId xmlns:a16="http://schemas.microsoft.com/office/drawing/2014/main" id="{6EC95F4C-62BF-7D4A-8934-13C9C81E66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8" name="Group 73">
              <a:extLst>
                <a:ext uri="{FF2B5EF4-FFF2-40B4-BE49-F238E27FC236}">
                  <a16:creationId xmlns:a16="http://schemas.microsoft.com/office/drawing/2014/main" id="{45E4EBBA-7060-8A47-AA90-AD8DA7C4AA0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174" name="Rectangle 74">
                <a:extLst>
                  <a:ext uri="{FF2B5EF4-FFF2-40B4-BE49-F238E27FC236}">
                    <a16:creationId xmlns:a16="http://schemas.microsoft.com/office/drawing/2014/main" id="{D5C2CE4A-C96B-354B-B056-379259642D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5" name="Rectangle 75">
                <a:extLst>
                  <a:ext uri="{FF2B5EF4-FFF2-40B4-BE49-F238E27FC236}">
                    <a16:creationId xmlns:a16="http://schemas.microsoft.com/office/drawing/2014/main" id="{DEA736AA-A045-D24E-9CCE-2EE2BD6F08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6" name="Rectangle 76">
                <a:extLst>
                  <a:ext uri="{FF2B5EF4-FFF2-40B4-BE49-F238E27FC236}">
                    <a16:creationId xmlns:a16="http://schemas.microsoft.com/office/drawing/2014/main" id="{64595299-D994-7D4C-B599-B0CC37A8B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7" name="Rectangle 77">
                <a:extLst>
                  <a:ext uri="{FF2B5EF4-FFF2-40B4-BE49-F238E27FC236}">
                    <a16:creationId xmlns:a16="http://schemas.microsoft.com/office/drawing/2014/main" id="{FFFE457F-1583-9042-B1A7-A80A37B6BC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9" name="Group 78">
              <a:extLst>
                <a:ext uri="{FF2B5EF4-FFF2-40B4-BE49-F238E27FC236}">
                  <a16:creationId xmlns:a16="http://schemas.microsoft.com/office/drawing/2014/main" id="{83C6DA56-71F7-E74A-A1B2-CC375FB312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170" name="Rectangle 79">
                <a:extLst>
                  <a:ext uri="{FF2B5EF4-FFF2-40B4-BE49-F238E27FC236}">
                    <a16:creationId xmlns:a16="http://schemas.microsoft.com/office/drawing/2014/main" id="{DFC8C74F-C6F8-B841-BCAA-4E6F37F0A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1" name="Rectangle 80">
                <a:extLst>
                  <a:ext uri="{FF2B5EF4-FFF2-40B4-BE49-F238E27FC236}">
                    <a16:creationId xmlns:a16="http://schemas.microsoft.com/office/drawing/2014/main" id="{DF66519A-6C6C-814B-AE2E-74156157EA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2" name="Rectangle 81">
                <a:extLst>
                  <a:ext uri="{FF2B5EF4-FFF2-40B4-BE49-F238E27FC236}">
                    <a16:creationId xmlns:a16="http://schemas.microsoft.com/office/drawing/2014/main" id="{CE444995-45BD-8445-9E1E-75E81A06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3" name="Rectangle 82">
                <a:extLst>
                  <a:ext uri="{FF2B5EF4-FFF2-40B4-BE49-F238E27FC236}">
                    <a16:creationId xmlns:a16="http://schemas.microsoft.com/office/drawing/2014/main" id="{9E95CFED-29BF-3F4C-9D82-AE7B6D340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222" name="Rectangle 83">
            <a:extLst>
              <a:ext uri="{FF2B5EF4-FFF2-40B4-BE49-F238E27FC236}">
                <a16:creationId xmlns:a16="http://schemas.microsoft.com/office/drawing/2014/main" id="{2954C821-269E-8D46-984E-749A5F6397A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1339384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223" name="Rectangle 84">
            <a:extLst>
              <a:ext uri="{FF2B5EF4-FFF2-40B4-BE49-F238E27FC236}">
                <a16:creationId xmlns:a16="http://schemas.microsoft.com/office/drawing/2014/main" id="{8291468C-A8EF-4D44-8440-C437714C366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5884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4C85EC5A-B1D1-236C-C798-DC56D534838F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B3DB6D1D-51F7-460F-4A45-A4BDD851537B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chemeClr val="bg1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chemeClr val="bg1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C047373-B0DC-3662-9BAC-5CC22CC6A57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bg1"/>
            </a:solidFill>
            <a:prstDash val="solid"/>
          </a:ln>
          <a:effectLst/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3A25B12D-379F-F36E-B68A-3F21FED73F90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 err="1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07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2024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每个组织，构建万物互联的智能世界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72D31F-379B-7E48-8BAB-A5640DD86C39}"/>
              </a:ext>
            </a:extLst>
          </p:cNvPr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3" cstate="screen">
              <a:alphaModFix amt="3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F3DDE87-89CE-3848-A1C3-2150D6C0F2CD}"/>
              </a:ext>
            </a:extLst>
          </p:cNvPr>
          <p:cNvSpPr txBox="1"/>
          <p:nvPr userDrawn="1"/>
        </p:nvSpPr>
        <p:spPr>
          <a:xfrm>
            <a:off x="8341794" y="4814879"/>
            <a:ext cx="1088553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800" b="1" dirty="0">
                <a:solidFill>
                  <a:srgbClr val="C00000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800" b="1" dirty="0">
              <a:solidFill>
                <a:srgbClr val="C00000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EEF0F78-B57F-8D4C-A10F-C1BE427D4B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77672" y="4861362"/>
            <a:ext cx="304066" cy="304066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3" name="TextBox 2">
            <a:extLst>
              <a:ext uri="{FF2B5EF4-FFF2-40B4-BE49-F238E27FC236}">
                <a16:creationId xmlns:a16="http://schemas.microsoft.com/office/drawing/2014/main" id="{5D60F0F4-118F-1946-A08D-99C1259DCFE3}"/>
              </a:ext>
            </a:extLst>
          </p:cNvPr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0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0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  <p:sp>
        <p:nvSpPr>
          <p:cNvPr id="14" name="Rectangle 15">
            <a:extLst>
              <a:ext uri="{FF2B5EF4-FFF2-40B4-BE49-F238E27FC236}">
                <a16:creationId xmlns:a16="http://schemas.microsoft.com/office/drawing/2014/main" id="{0EC9B7D7-7D0C-DF4F-AD3A-7486CA53DEF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B0B6BED-EC97-644A-A3AA-16845E63E14F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EBDB5A-75AE-9C47-A64F-5171BD8F48E0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7" name="Group 18">
              <a:extLst>
                <a:ext uri="{FF2B5EF4-FFF2-40B4-BE49-F238E27FC236}">
                  <a16:creationId xmlns:a16="http://schemas.microsoft.com/office/drawing/2014/main" id="{527B1546-2E76-7B4C-A868-01866BFAE8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8" name="Rectangle 19">
                <a:extLst>
                  <a:ext uri="{FF2B5EF4-FFF2-40B4-BE49-F238E27FC236}">
                    <a16:creationId xmlns:a16="http://schemas.microsoft.com/office/drawing/2014/main" id="{A04BE7DC-57AD-E84A-99B6-5748D4F48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9" name="Rectangle 20">
                <a:extLst>
                  <a:ext uri="{FF2B5EF4-FFF2-40B4-BE49-F238E27FC236}">
                    <a16:creationId xmlns:a16="http://schemas.microsoft.com/office/drawing/2014/main" id="{5092770A-CB07-5648-8431-057E93EE9C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80" name="Rectangle 21">
                <a:extLst>
                  <a:ext uri="{FF2B5EF4-FFF2-40B4-BE49-F238E27FC236}">
                    <a16:creationId xmlns:a16="http://schemas.microsoft.com/office/drawing/2014/main" id="{67EF5B91-6FE9-4549-9ECA-04964BEE56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81" name="Rectangle 22">
                <a:extLst>
                  <a:ext uri="{FF2B5EF4-FFF2-40B4-BE49-F238E27FC236}">
                    <a16:creationId xmlns:a16="http://schemas.microsoft.com/office/drawing/2014/main" id="{05182D15-89A2-6045-85B8-2280685F8D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23">
              <a:extLst>
                <a:ext uri="{FF2B5EF4-FFF2-40B4-BE49-F238E27FC236}">
                  <a16:creationId xmlns:a16="http://schemas.microsoft.com/office/drawing/2014/main" id="{BBE18069-10C2-1945-BA80-A024FCF915C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74" name="Rectangle 24">
                <a:extLst>
                  <a:ext uri="{FF2B5EF4-FFF2-40B4-BE49-F238E27FC236}">
                    <a16:creationId xmlns:a16="http://schemas.microsoft.com/office/drawing/2014/main" id="{A96CDD39-1926-5E4E-A9F7-499BEC2361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5">
                <a:extLst>
                  <a:ext uri="{FF2B5EF4-FFF2-40B4-BE49-F238E27FC236}">
                    <a16:creationId xmlns:a16="http://schemas.microsoft.com/office/drawing/2014/main" id="{579B7635-77E5-5941-814B-D0090677EF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6" name="Rectangle 26">
                <a:extLst>
                  <a:ext uri="{FF2B5EF4-FFF2-40B4-BE49-F238E27FC236}">
                    <a16:creationId xmlns:a16="http://schemas.microsoft.com/office/drawing/2014/main" id="{38FBF335-4C26-E44C-A51F-6334936CEB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7" name="Rectangle 27">
                <a:extLst>
                  <a:ext uri="{FF2B5EF4-FFF2-40B4-BE49-F238E27FC236}">
                    <a16:creationId xmlns:a16="http://schemas.microsoft.com/office/drawing/2014/main" id="{8A3611F2-FDDF-F141-A871-D946E74F70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28">
              <a:extLst>
                <a:ext uri="{FF2B5EF4-FFF2-40B4-BE49-F238E27FC236}">
                  <a16:creationId xmlns:a16="http://schemas.microsoft.com/office/drawing/2014/main" id="{8682B6F8-0456-EC48-8FBE-44EA6E099F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70" name="Rectangle 29">
                <a:extLst>
                  <a:ext uri="{FF2B5EF4-FFF2-40B4-BE49-F238E27FC236}">
                    <a16:creationId xmlns:a16="http://schemas.microsoft.com/office/drawing/2014/main" id="{86BB10EF-5D49-5446-B416-860964EAB0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30">
                <a:extLst>
                  <a:ext uri="{FF2B5EF4-FFF2-40B4-BE49-F238E27FC236}">
                    <a16:creationId xmlns:a16="http://schemas.microsoft.com/office/drawing/2014/main" id="{519C7337-95C9-1347-97FA-15907949DE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2" name="Rectangle 31">
                <a:extLst>
                  <a:ext uri="{FF2B5EF4-FFF2-40B4-BE49-F238E27FC236}">
                    <a16:creationId xmlns:a16="http://schemas.microsoft.com/office/drawing/2014/main" id="{BEDA1CC2-7E03-E349-9D8A-35B4EB50D4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32">
                <a:extLst>
                  <a:ext uri="{FF2B5EF4-FFF2-40B4-BE49-F238E27FC236}">
                    <a16:creationId xmlns:a16="http://schemas.microsoft.com/office/drawing/2014/main" id="{6478A1D2-1521-2844-9E68-4B4F96BAA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33">
              <a:extLst>
                <a:ext uri="{FF2B5EF4-FFF2-40B4-BE49-F238E27FC236}">
                  <a16:creationId xmlns:a16="http://schemas.microsoft.com/office/drawing/2014/main" id="{EBDF60B0-CCA3-6A47-BCD7-DCABD40546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6" name="Rectangle 34">
                <a:extLst>
                  <a:ext uri="{FF2B5EF4-FFF2-40B4-BE49-F238E27FC236}">
                    <a16:creationId xmlns:a16="http://schemas.microsoft.com/office/drawing/2014/main" id="{5125594C-5313-C34E-839A-1DA18F778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5">
                <a:extLst>
                  <a:ext uri="{FF2B5EF4-FFF2-40B4-BE49-F238E27FC236}">
                    <a16:creationId xmlns:a16="http://schemas.microsoft.com/office/drawing/2014/main" id="{8313D8F3-D70F-4E4F-86B1-E609FF2882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8" name="Rectangle 36">
                <a:extLst>
                  <a:ext uri="{FF2B5EF4-FFF2-40B4-BE49-F238E27FC236}">
                    <a16:creationId xmlns:a16="http://schemas.microsoft.com/office/drawing/2014/main" id="{CBA1FA4C-75C0-D349-8630-E228CD4218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37">
                <a:extLst>
                  <a:ext uri="{FF2B5EF4-FFF2-40B4-BE49-F238E27FC236}">
                    <a16:creationId xmlns:a16="http://schemas.microsoft.com/office/drawing/2014/main" id="{00D2C4F8-6F52-1640-BB34-54901F3307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38">
              <a:extLst>
                <a:ext uri="{FF2B5EF4-FFF2-40B4-BE49-F238E27FC236}">
                  <a16:creationId xmlns:a16="http://schemas.microsoft.com/office/drawing/2014/main" id="{69F5A2EF-9997-1942-A95A-9DBAB893CEC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62" name="Rectangle 39">
                <a:extLst>
                  <a:ext uri="{FF2B5EF4-FFF2-40B4-BE49-F238E27FC236}">
                    <a16:creationId xmlns:a16="http://schemas.microsoft.com/office/drawing/2014/main" id="{5529C84D-B764-FE42-A1BF-78BED2ABC0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40">
                <a:extLst>
                  <a:ext uri="{FF2B5EF4-FFF2-40B4-BE49-F238E27FC236}">
                    <a16:creationId xmlns:a16="http://schemas.microsoft.com/office/drawing/2014/main" id="{CC97E4C5-963D-4B4E-9153-9E14F73F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4" name="Rectangle 41">
                <a:extLst>
                  <a:ext uri="{FF2B5EF4-FFF2-40B4-BE49-F238E27FC236}">
                    <a16:creationId xmlns:a16="http://schemas.microsoft.com/office/drawing/2014/main" id="{E1872D1B-E07E-1E49-A78C-76802A09B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42">
                <a:extLst>
                  <a:ext uri="{FF2B5EF4-FFF2-40B4-BE49-F238E27FC236}">
                    <a16:creationId xmlns:a16="http://schemas.microsoft.com/office/drawing/2014/main" id="{532BE238-78B4-7E4A-8EA1-12ED81BC54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43">
              <a:extLst>
                <a:ext uri="{FF2B5EF4-FFF2-40B4-BE49-F238E27FC236}">
                  <a16:creationId xmlns:a16="http://schemas.microsoft.com/office/drawing/2014/main" id="{1FEC1308-2B32-CB4C-BAB2-FB1E6AFF13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8" name="Rectangle 44">
                <a:extLst>
                  <a:ext uri="{FF2B5EF4-FFF2-40B4-BE49-F238E27FC236}">
                    <a16:creationId xmlns:a16="http://schemas.microsoft.com/office/drawing/2014/main" id="{DB762B7D-0BDE-5F48-8858-6D69D4303A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5">
                <a:extLst>
                  <a:ext uri="{FF2B5EF4-FFF2-40B4-BE49-F238E27FC236}">
                    <a16:creationId xmlns:a16="http://schemas.microsoft.com/office/drawing/2014/main" id="{A65AC15A-59B6-474B-B237-E106F036B6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0" name="Rectangle 46">
                <a:extLst>
                  <a:ext uri="{FF2B5EF4-FFF2-40B4-BE49-F238E27FC236}">
                    <a16:creationId xmlns:a16="http://schemas.microsoft.com/office/drawing/2014/main" id="{33BFDFF7-57E3-0C41-A90F-0543BAEB5F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47">
                <a:extLst>
                  <a:ext uri="{FF2B5EF4-FFF2-40B4-BE49-F238E27FC236}">
                    <a16:creationId xmlns:a16="http://schemas.microsoft.com/office/drawing/2014/main" id="{D3FFE56D-5EA1-EA4D-B229-81FFE5A7E1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48">
              <a:extLst>
                <a:ext uri="{FF2B5EF4-FFF2-40B4-BE49-F238E27FC236}">
                  <a16:creationId xmlns:a16="http://schemas.microsoft.com/office/drawing/2014/main" id="{3E677EA2-8362-AE45-BC63-8A925E8FC16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54" name="Rectangle 49">
                <a:extLst>
                  <a:ext uri="{FF2B5EF4-FFF2-40B4-BE49-F238E27FC236}">
                    <a16:creationId xmlns:a16="http://schemas.microsoft.com/office/drawing/2014/main" id="{83FE3FE3-7886-BC43-B7E9-DA589B3E13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50">
                <a:extLst>
                  <a:ext uri="{FF2B5EF4-FFF2-40B4-BE49-F238E27FC236}">
                    <a16:creationId xmlns:a16="http://schemas.microsoft.com/office/drawing/2014/main" id="{E618977A-DBEC-594A-8580-8F9AECCC11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6" name="Rectangle 51">
                <a:extLst>
                  <a:ext uri="{FF2B5EF4-FFF2-40B4-BE49-F238E27FC236}">
                    <a16:creationId xmlns:a16="http://schemas.microsoft.com/office/drawing/2014/main" id="{FD976F1A-42D5-E64F-BD6C-06908DD53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52">
                <a:extLst>
                  <a:ext uri="{FF2B5EF4-FFF2-40B4-BE49-F238E27FC236}">
                    <a16:creationId xmlns:a16="http://schemas.microsoft.com/office/drawing/2014/main" id="{03EB2932-0DCA-3A4B-A65D-CC4D89814F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4" name="Group 53">
              <a:extLst>
                <a:ext uri="{FF2B5EF4-FFF2-40B4-BE49-F238E27FC236}">
                  <a16:creationId xmlns:a16="http://schemas.microsoft.com/office/drawing/2014/main" id="{A5649E5A-5F15-914A-A8CA-AB33C2CB52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50" name="Rectangle 54">
                <a:extLst>
                  <a:ext uri="{FF2B5EF4-FFF2-40B4-BE49-F238E27FC236}">
                    <a16:creationId xmlns:a16="http://schemas.microsoft.com/office/drawing/2014/main" id="{72A1B707-641B-BF4D-8664-0C48C26CC0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5">
                <a:extLst>
                  <a:ext uri="{FF2B5EF4-FFF2-40B4-BE49-F238E27FC236}">
                    <a16:creationId xmlns:a16="http://schemas.microsoft.com/office/drawing/2014/main" id="{FF8A8A92-54E5-0347-A974-C7FE637556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2" name="Rectangle 56">
                <a:extLst>
                  <a:ext uri="{FF2B5EF4-FFF2-40B4-BE49-F238E27FC236}">
                    <a16:creationId xmlns:a16="http://schemas.microsoft.com/office/drawing/2014/main" id="{15CA81D9-72B7-BB4F-A99C-BD6A58435C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57">
                <a:extLst>
                  <a:ext uri="{FF2B5EF4-FFF2-40B4-BE49-F238E27FC236}">
                    <a16:creationId xmlns:a16="http://schemas.microsoft.com/office/drawing/2014/main" id="{B9E74982-404B-344F-B919-2CBFE33C3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5" name="Group 58">
              <a:extLst>
                <a:ext uri="{FF2B5EF4-FFF2-40B4-BE49-F238E27FC236}">
                  <a16:creationId xmlns:a16="http://schemas.microsoft.com/office/drawing/2014/main" id="{5B57D6E0-D696-A34B-B71C-E6E6867814C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6" name="Rectangle 59">
                <a:extLst>
                  <a:ext uri="{FF2B5EF4-FFF2-40B4-BE49-F238E27FC236}">
                    <a16:creationId xmlns:a16="http://schemas.microsoft.com/office/drawing/2014/main" id="{C3598B2A-52EF-1644-8E8C-0CFCFD797F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60">
                <a:extLst>
                  <a:ext uri="{FF2B5EF4-FFF2-40B4-BE49-F238E27FC236}">
                    <a16:creationId xmlns:a16="http://schemas.microsoft.com/office/drawing/2014/main" id="{D0F0F2FA-F49D-E847-A121-5738CFC3AC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8" name="Rectangle 61">
                <a:extLst>
                  <a:ext uri="{FF2B5EF4-FFF2-40B4-BE49-F238E27FC236}">
                    <a16:creationId xmlns:a16="http://schemas.microsoft.com/office/drawing/2014/main" id="{34F7EC08-7915-124B-85B7-8610F4FE00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62">
                <a:extLst>
                  <a:ext uri="{FF2B5EF4-FFF2-40B4-BE49-F238E27FC236}">
                    <a16:creationId xmlns:a16="http://schemas.microsoft.com/office/drawing/2014/main" id="{CBF28FF4-D780-264E-A96E-999F90B977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6" name="Group 63">
              <a:extLst>
                <a:ext uri="{FF2B5EF4-FFF2-40B4-BE49-F238E27FC236}">
                  <a16:creationId xmlns:a16="http://schemas.microsoft.com/office/drawing/2014/main" id="{91151042-4ACA-7342-9339-1B21CA77E3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42" name="Rectangle 64">
                <a:extLst>
                  <a:ext uri="{FF2B5EF4-FFF2-40B4-BE49-F238E27FC236}">
                    <a16:creationId xmlns:a16="http://schemas.microsoft.com/office/drawing/2014/main" id="{9E4FBBCD-F8E4-A649-981E-D46343ADCB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5">
                <a:extLst>
                  <a:ext uri="{FF2B5EF4-FFF2-40B4-BE49-F238E27FC236}">
                    <a16:creationId xmlns:a16="http://schemas.microsoft.com/office/drawing/2014/main" id="{03B778E3-4E84-DA4D-8FBE-A3CF4464E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4" name="Rectangle 66">
                <a:extLst>
                  <a:ext uri="{FF2B5EF4-FFF2-40B4-BE49-F238E27FC236}">
                    <a16:creationId xmlns:a16="http://schemas.microsoft.com/office/drawing/2014/main" id="{A739A690-256C-6B45-8F06-D782A2D46D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67">
                <a:extLst>
                  <a:ext uri="{FF2B5EF4-FFF2-40B4-BE49-F238E27FC236}">
                    <a16:creationId xmlns:a16="http://schemas.microsoft.com/office/drawing/2014/main" id="{A62FB270-DA45-CC43-B966-E5B4B93ABD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7" name="Group 68">
              <a:extLst>
                <a:ext uri="{FF2B5EF4-FFF2-40B4-BE49-F238E27FC236}">
                  <a16:creationId xmlns:a16="http://schemas.microsoft.com/office/drawing/2014/main" id="{319919FB-1BAF-FA49-B450-7D04E48115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8" name="Rectangle 69">
                <a:extLst>
                  <a:ext uri="{FF2B5EF4-FFF2-40B4-BE49-F238E27FC236}">
                    <a16:creationId xmlns:a16="http://schemas.microsoft.com/office/drawing/2014/main" id="{557E3CC4-6914-A046-8E50-285DE0199E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70">
                <a:extLst>
                  <a:ext uri="{FF2B5EF4-FFF2-40B4-BE49-F238E27FC236}">
                    <a16:creationId xmlns:a16="http://schemas.microsoft.com/office/drawing/2014/main" id="{9C9D87B6-8409-3E4C-A39A-27FCC1916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0" name="Rectangle 71">
                <a:extLst>
                  <a:ext uri="{FF2B5EF4-FFF2-40B4-BE49-F238E27FC236}">
                    <a16:creationId xmlns:a16="http://schemas.microsoft.com/office/drawing/2014/main" id="{8E44D8DF-6579-7F40-A242-DA920ED379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72">
                <a:extLst>
                  <a:ext uri="{FF2B5EF4-FFF2-40B4-BE49-F238E27FC236}">
                    <a16:creationId xmlns:a16="http://schemas.microsoft.com/office/drawing/2014/main" id="{CD513B5C-7113-F14D-99D9-C73E95E461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8" name="Group 73">
              <a:extLst>
                <a:ext uri="{FF2B5EF4-FFF2-40B4-BE49-F238E27FC236}">
                  <a16:creationId xmlns:a16="http://schemas.microsoft.com/office/drawing/2014/main" id="{D6A7D29E-C46B-0747-86B2-75419D5531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34" name="Rectangle 74">
                <a:extLst>
                  <a:ext uri="{FF2B5EF4-FFF2-40B4-BE49-F238E27FC236}">
                    <a16:creationId xmlns:a16="http://schemas.microsoft.com/office/drawing/2014/main" id="{4F04C9DB-93AE-614C-8876-96E3637C17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5">
                <a:extLst>
                  <a:ext uri="{FF2B5EF4-FFF2-40B4-BE49-F238E27FC236}">
                    <a16:creationId xmlns:a16="http://schemas.microsoft.com/office/drawing/2014/main" id="{C5554F3B-E2F0-2945-A366-E7AD36F462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6" name="Rectangle 76">
                <a:extLst>
                  <a:ext uri="{FF2B5EF4-FFF2-40B4-BE49-F238E27FC236}">
                    <a16:creationId xmlns:a16="http://schemas.microsoft.com/office/drawing/2014/main" id="{78782E55-DCC7-CE44-991D-BF17096DD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77">
                <a:extLst>
                  <a:ext uri="{FF2B5EF4-FFF2-40B4-BE49-F238E27FC236}">
                    <a16:creationId xmlns:a16="http://schemas.microsoft.com/office/drawing/2014/main" id="{BD72408E-6A44-9448-B58A-ED029093DF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9" name="Group 78">
              <a:extLst>
                <a:ext uri="{FF2B5EF4-FFF2-40B4-BE49-F238E27FC236}">
                  <a16:creationId xmlns:a16="http://schemas.microsoft.com/office/drawing/2014/main" id="{8ED4F9E5-4BBE-B548-9115-7B8E22D2A2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30" name="Rectangle 79">
                <a:extLst>
                  <a:ext uri="{FF2B5EF4-FFF2-40B4-BE49-F238E27FC236}">
                    <a16:creationId xmlns:a16="http://schemas.microsoft.com/office/drawing/2014/main" id="{3B8A6581-131D-824E-8913-DB991DC530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80">
                <a:extLst>
                  <a:ext uri="{FF2B5EF4-FFF2-40B4-BE49-F238E27FC236}">
                    <a16:creationId xmlns:a16="http://schemas.microsoft.com/office/drawing/2014/main" id="{F8A4D103-CAB9-A240-B9CA-A489B8D46C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2" name="Rectangle 81">
                <a:extLst>
                  <a:ext uri="{FF2B5EF4-FFF2-40B4-BE49-F238E27FC236}">
                    <a16:creationId xmlns:a16="http://schemas.microsoft.com/office/drawing/2014/main" id="{041501D7-F06A-BF49-A8E5-02731A9948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82">
                <a:extLst>
                  <a:ext uri="{FF2B5EF4-FFF2-40B4-BE49-F238E27FC236}">
                    <a16:creationId xmlns:a16="http://schemas.microsoft.com/office/drawing/2014/main" id="{F99404D7-4332-9643-B495-D6154C54F2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82" name="Rectangle 83">
            <a:extLst>
              <a:ext uri="{FF2B5EF4-FFF2-40B4-BE49-F238E27FC236}">
                <a16:creationId xmlns:a16="http://schemas.microsoft.com/office/drawing/2014/main" id="{43ABAB17-CA5F-A74E-BB2E-090DBF5B85B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83" name="Rectangle 84">
            <a:extLst>
              <a:ext uri="{FF2B5EF4-FFF2-40B4-BE49-F238E27FC236}">
                <a16:creationId xmlns:a16="http://schemas.microsoft.com/office/drawing/2014/main" id="{349F19F3-23A8-3242-9192-BA7445FD94D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TextBox 2">
            <a:extLst>
              <a:ext uri="{FF2B5EF4-FFF2-40B4-BE49-F238E27FC236}">
                <a16:creationId xmlns:a16="http://schemas.microsoft.com/office/drawing/2014/main" id="{B952CFF2-CD76-E646-B5C0-160ACDA764BB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pic>
        <p:nvPicPr>
          <p:cNvPr id="85" name="图片 84">
            <a:extLst>
              <a:ext uri="{FF2B5EF4-FFF2-40B4-BE49-F238E27FC236}">
                <a16:creationId xmlns:a16="http://schemas.microsoft.com/office/drawing/2014/main" id="{A6C0346B-14CF-D843-B655-A3D9F02332A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1187798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-Medium" panose="020B0602020204020303" pitchFamily="34" charset="-79"/>
          <a:ea typeface="Microsoft YaHei" panose="020B0503020204020204" pitchFamily="34" charset="-122"/>
          <a:cs typeface="Futura-Medium" panose="020B0602020204020303" pitchFamily="34" charset="-79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epseek-ai/DeepEP" TargetMode="External"/><Relationship Id="rId2" Type="http://schemas.openxmlformats.org/officeDocument/2006/relationships/hyperlink" Target="https://github.com/deepseek-ai/FlashML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deepseek-ai/3FS" TargetMode="External"/><Relationship Id="rId5" Type="http://schemas.openxmlformats.org/officeDocument/2006/relationships/hyperlink" Target="https://github.com/deepseek-ai/DualPipe" TargetMode="External"/><Relationship Id="rId4" Type="http://schemas.openxmlformats.org/officeDocument/2006/relationships/hyperlink" Target="https://github.com/deepseek-ai/DeepGEMM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epseek-ai/DeepEP" TargetMode="External"/><Relationship Id="rId2" Type="http://schemas.openxmlformats.org/officeDocument/2006/relationships/hyperlink" Target="https://github.com/deepseek-ai/FlashML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deepseek-ai/3FS" TargetMode="External"/><Relationship Id="rId5" Type="http://schemas.openxmlformats.org/officeDocument/2006/relationships/hyperlink" Target="https://github.com/deepseek-ai/DualPipe" TargetMode="External"/><Relationship Id="rId4" Type="http://schemas.openxmlformats.org/officeDocument/2006/relationships/hyperlink" Target="https://github.com/deepseek-ai/DeepGEMM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68858BE-DB75-9276-AE60-B70AA2DDC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567" y="0"/>
            <a:ext cx="12227896" cy="687899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956C6CE-0F8A-4B8B-A85E-CECDD9097B54}"/>
              </a:ext>
            </a:extLst>
          </p:cNvPr>
          <p:cNvSpPr/>
          <p:nvPr/>
        </p:nvSpPr>
        <p:spPr>
          <a:xfrm>
            <a:off x="0" y="2749693"/>
            <a:ext cx="12196763" cy="3061699"/>
          </a:xfrm>
          <a:prstGeom prst="rect">
            <a:avLst/>
          </a:prstGeom>
          <a:solidFill>
            <a:srgbClr val="1D1D1A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占位符 1">
            <a:extLst>
              <a:ext uri="{FF2B5EF4-FFF2-40B4-BE49-F238E27FC236}">
                <a16:creationId xmlns:a16="http://schemas.microsoft.com/office/drawing/2014/main" id="{84F06FC8-A644-30C6-D07F-20FEFDFA57F8}"/>
              </a:ext>
            </a:extLst>
          </p:cNvPr>
          <p:cNvSpPr txBox="1">
            <a:spLocks/>
          </p:cNvSpPr>
          <p:nvPr/>
        </p:nvSpPr>
        <p:spPr>
          <a:xfrm>
            <a:off x="5369910" y="5728816"/>
            <a:ext cx="2144987" cy="979488"/>
          </a:xfrm>
          <a:prstGeom prst="rect">
            <a:avLst/>
          </a:prstGeom>
          <a:noFill/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1000" kern="1200">
                <a:solidFill>
                  <a:srgbClr val="1D1D1B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7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7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7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7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800" dirty="0">
                <a:solidFill>
                  <a:schemeClr val="tx1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rPr>
              <a:t>ZOMI</a:t>
            </a:r>
            <a:endParaRPr lang="zh-CN" altLang="en-US" sz="4800" dirty="0">
              <a:solidFill>
                <a:schemeClr val="tx1"/>
              </a:solidFill>
              <a:latin typeface="ACGN-MiaoGB-Flash" panose="02020300000000000000" pitchFamily="18" charset="-122"/>
              <a:ea typeface="ACGN-MiaoGB-Flash" panose="02020300000000000000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F83CF9F-E87F-9B24-194C-3FE53538989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6510" y="5888148"/>
            <a:ext cx="743400" cy="743400"/>
          </a:xfrm>
          <a:prstGeom prst="ellipse">
            <a:avLst/>
          </a:prstGeom>
          <a:ln w="1905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57EA8540-1E7D-F378-24FF-D989B2835265}"/>
              </a:ext>
            </a:extLst>
          </p:cNvPr>
          <p:cNvSpPr txBox="1">
            <a:spLocks/>
          </p:cNvSpPr>
          <p:nvPr/>
        </p:nvSpPr>
        <p:spPr>
          <a:xfrm>
            <a:off x="328773" y="3018090"/>
            <a:ext cx="11073500" cy="2526175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pPr marL="50800" algn="ctr">
              <a:buClr>
                <a:srgbClr val="C00000"/>
              </a:buClr>
            </a:pPr>
            <a:r>
              <a:rPr lang="en-US" altLang="zh-CN" sz="8800" dirty="0">
                <a:solidFill>
                  <a:schemeClr val="tx2"/>
                </a:solidFill>
                <a:latin typeface="Lexend" pitchFamily="2" charset="0"/>
                <a:cs typeface="Futura-Medium" panose="020B0602020204020303" pitchFamily="34" charset="-79"/>
              </a:rPr>
              <a:t>DS</a:t>
            </a:r>
            <a:r>
              <a:rPr lang="zh-CN" altLang="en-US" sz="8800" dirty="0">
                <a:solidFill>
                  <a:schemeClr val="tx2"/>
                </a:solidFill>
                <a:latin typeface="Lexend" pitchFamily="2" charset="0"/>
                <a:cs typeface="Futura-Medium" panose="020B0602020204020303" pitchFamily="34" charset="-79"/>
              </a:rPr>
              <a:t> 开源周</a:t>
            </a:r>
            <a:endParaRPr lang="en-US" altLang="zh-CN" sz="8800" dirty="0">
              <a:solidFill>
                <a:schemeClr val="tx2"/>
              </a:solidFill>
              <a:latin typeface="Lexend" pitchFamily="2" charset="0"/>
              <a:cs typeface="Futura-Medium" panose="020B0602020204020303" pitchFamily="34" charset="-79"/>
            </a:endParaRPr>
          </a:p>
          <a:p>
            <a:pPr marL="50800" algn="ctr">
              <a:buClr>
                <a:srgbClr val="C00000"/>
              </a:buClr>
            </a:pPr>
            <a:r>
              <a:rPr lang="zh-CN" altLang="en-US" sz="8800" dirty="0">
                <a:solidFill>
                  <a:schemeClr val="tx2"/>
                </a:solidFill>
                <a:latin typeface="Lexend" pitchFamily="2" charset="0"/>
                <a:cs typeface="Futura-Medium" panose="020B0602020204020303" pitchFamily="34" charset="-79"/>
              </a:rPr>
              <a:t>回顾与思考</a:t>
            </a:r>
          </a:p>
        </p:txBody>
      </p:sp>
    </p:spTree>
    <p:extLst>
      <p:ext uri="{BB962C8B-B14F-4D97-AF65-F5344CB8AC3E}">
        <p14:creationId xmlns:p14="http://schemas.microsoft.com/office/powerpoint/2010/main" val="374635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FA92864F-8472-0E24-2755-1C4094BD3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dirty="0"/>
              <a:t>Day6</a:t>
            </a:r>
            <a:r>
              <a:rPr lang="zh-CN" altLang="en-US" dirty="0"/>
              <a:t>：</a:t>
            </a:r>
            <a:r>
              <a:rPr lang="en" altLang="zh-CN" dirty="0"/>
              <a:t>Inference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Overview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849D1203-17EB-5B08-AB0C-9C44123767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9F6A5C2-B689-F46D-4252-450683810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408" y="1193799"/>
            <a:ext cx="9065926" cy="521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069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FD54D52D-C26E-E7D7-8FF9-AC230B231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一周开源情况汇总</a:t>
            </a:r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B77DA13C-1E6C-EAB0-5C90-9EB11A0A3495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23888" y="1111979"/>
          <a:ext cx="10963221" cy="5287179"/>
        </p:xfrm>
        <a:graphic>
          <a:graphicData uri="http://schemas.openxmlformats.org/drawingml/2006/table">
            <a:tbl>
              <a:tblPr/>
              <a:tblGrid>
                <a:gridCol w="1025429">
                  <a:extLst>
                    <a:ext uri="{9D8B030D-6E8A-4147-A177-3AD203B41FA5}">
                      <a16:colId xmlns:a16="http://schemas.microsoft.com/office/drawing/2014/main" val="973555919"/>
                    </a:ext>
                  </a:extLst>
                </a:gridCol>
                <a:gridCol w="1735263">
                  <a:extLst>
                    <a:ext uri="{9D8B030D-6E8A-4147-A177-3AD203B41FA5}">
                      <a16:colId xmlns:a16="http://schemas.microsoft.com/office/drawing/2014/main" val="419128295"/>
                    </a:ext>
                  </a:extLst>
                </a:gridCol>
                <a:gridCol w="2340811">
                  <a:extLst>
                    <a:ext uri="{9D8B030D-6E8A-4147-A177-3AD203B41FA5}">
                      <a16:colId xmlns:a16="http://schemas.microsoft.com/office/drawing/2014/main" val="846850215"/>
                    </a:ext>
                  </a:extLst>
                </a:gridCol>
                <a:gridCol w="1521230">
                  <a:extLst>
                    <a:ext uri="{9D8B030D-6E8A-4147-A177-3AD203B41FA5}">
                      <a16:colId xmlns:a16="http://schemas.microsoft.com/office/drawing/2014/main" val="4218148294"/>
                    </a:ext>
                  </a:extLst>
                </a:gridCol>
                <a:gridCol w="869962">
                  <a:extLst>
                    <a:ext uri="{9D8B030D-6E8A-4147-A177-3AD203B41FA5}">
                      <a16:colId xmlns:a16="http://schemas.microsoft.com/office/drawing/2014/main" val="3839406125"/>
                    </a:ext>
                  </a:extLst>
                </a:gridCol>
                <a:gridCol w="1735263">
                  <a:extLst>
                    <a:ext uri="{9D8B030D-6E8A-4147-A177-3AD203B41FA5}">
                      <a16:colId xmlns:a16="http://schemas.microsoft.com/office/drawing/2014/main" val="2715915063"/>
                    </a:ext>
                  </a:extLst>
                </a:gridCol>
                <a:gridCol w="1735263">
                  <a:extLst>
                    <a:ext uri="{9D8B030D-6E8A-4147-A177-3AD203B41FA5}">
                      <a16:colId xmlns:a16="http://schemas.microsoft.com/office/drawing/2014/main" val="440739655"/>
                    </a:ext>
                  </a:extLst>
                </a:gridCol>
              </a:tblGrid>
              <a:tr h="2025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项目名称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200" b="1" dirty="0">
                          <a:solidFill>
                            <a:schemeClr val="bg1"/>
                          </a:solidFill>
                          <a:effectLst/>
                        </a:rPr>
                        <a:t>GitHub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地址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简介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应用领域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优化分类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技术意义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引用技术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30297"/>
                  </a:ext>
                </a:extLst>
              </a:tr>
              <a:tr h="1016925"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 err="1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FlashMLA</a:t>
                      </a:r>
                      <a:endParaRPr lang="en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altLang="zh-CN" sz="12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https://github.com/deepseek-ai/FlashMLA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专为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Hopper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架构优化的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MLA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Kernel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，支持变长序列</a:t>
                      </a:r>
                      <a:endParaRPr lang="en-US" altLang="zh-CN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推理加速（长文本生成、对话系统）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推理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降低高性能推理门槛，推动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AI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普惠化，尤其适合中小开发者低成本部署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融合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FA 2/3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注意力优化与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cutlass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硬件适配，针对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Hopper Tensor Core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定制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204986"/>
                  </a:ext>
                </a:extLst>
              </a:tr>
              <a:tr h="1016925"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DeepEP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altLang="zh-CN" sz="12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https://github.com/deepseek-ai/DeepEP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专用通信库，支持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EP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与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FP8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低精度通信，提供高吞吐、低延迟的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GPU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Kernel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实现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训练与分布式推理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训练与推理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突破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模型的通信瓶颈，推动千亿级模型实用化部署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基于 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NVSHMEM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优化通信协议，结合自研低精度专家分发算法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5212476"/>
                  </a:ext>
                </a:extLst>
              </a:tr>
              <a:tr h="1016925"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 err="1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DeepGEMM</a:t>
                      </a:r>
                      <a:endParaRPr lang="en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altLang="zh-CN" sz="12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https://github.com/deepseek-ai/DeepGEMM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高性能 </a:t>
                      </a:r>
                      <a:r>
                        <a:rPr lang="en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n-ea"/>
                          <a:cs typeface="+mn-cs"/>
                        </a:rPr>
                        <a:t>FP8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矩阵运算库，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Hopper 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峰值性能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1350+ 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TFLOPS，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显存占用较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FP16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减少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50%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架构计算优化、边缘设备轻量化部署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训练与推理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推动行业向低精度计算迁移，解决千亿模型内存墙问题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集成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Hopper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架构 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FP8 Tensor Core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指令集，动态量化策略平衡精度与效率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9843625"/>
                  </a:ext>
                </a:extLst>
              </a:tr>
              <a:tr h="1016925"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 err="1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DualPipe</a:t>
                      </a:r>
                      <a:endParaRPr lang="en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altLang="zh-CN" sz="12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5"/>
                        </a:rPr>
                        <a:t>https://github.com/deepseek-ai/DualPipe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双向流水线并行框架，通过计算与通信重叠减少流水线气泡，提升训练效率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超大规模 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训练（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DeepSeek-V3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128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K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上下文）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训练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解决流水线并行中的资源闲置问题，显著降低训练成本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创新流水线调度算法，结合跨节点全对全通信优化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7398782"/>
                  </a:ext>
                </a:extLst>
              </a:tr>
              <a:tr h="1016925"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3FS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altLang="zh-CN" sz="12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6"/>
                        </a:rPr>
                        <a:t>https://github.com/deepseek-ai/3FS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分布式训练存储优化方案，支持高效数据分片与缓存管理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超大规模训练数据加载加速、分布式检查点存储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训练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缓解训练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I/O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瓶颈，提升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GPU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集群利用率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推测采用分阶段数据预加载与内存映射技术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404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4680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1B95A44-CCF2-9448-AD90-014C7B1CC7EC}"/>
              </a:ext>
            </a:extLst>
          </p:cNvPr>
          <p:cNvSpPr txBox="1"/>
          <p:nvPr/>
        </p:nvSpPr>
        <p:spPr>
          <a:xfrm>
            <a:off x="4728456" y="1046095"/>
            <a:ext cx="273985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600" b="1" dirty="0">
                <a:gradFill>
                  <a:gsLst>
                    <a:gs pos="4000">
                      <a:srgbClr val="126FFC"/>
                    </a:gs>
                    <a:gs pos="73000">
                      <a:srgbClr val="126FFC">
                        <a:alpha val="0"/>
                      </a:srgbClr>
                    </a:gs>
                  </a:gsLst>
                  <a:lin ang="5400000" scaled="1"/>
                </a:gra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02</a:t>
            </a:r>
            <a:endParaRPr kumimoji="1" lang="zh-CN" altLang="en-US" sz="16600" b="1" dirty="0">
              <a:gradFill>
                <a:gsLst>
                  <a:gs pos="4000">
                    <a:srgbClr val="126FFC"/>
                  </a:gs>
                  <a:gs pos="73000">
                    <a:srgbClr val="126FFC">
                      <a:alpha val="0"/>
                    </a:srgbClr>
                  </a:gs>
                </a:gsLst>
                <a:lin ang="5400000" scaled="1"/>
              </a:gradFill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3318274-4988-A24C-A300-D395CB35B714}"/>
              </a:ext>
            </a:extLst>
          </p:cNvPr>
          <p:cNvSpPr txBox="1"/>
          <p:nvPr/>
        </p:nvSpPr>
        <p:spPr>
          <a:xfrm>
            <a:off x="1241074" y="2990247"/>
            <a:ext cx="101324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b="1" dirty="0">
                <a:solidFill>
                  <a:schemeClr val="bg1"/>
                </a:solidFill>
                <a:latin typeface="Lexend" pitchFamily="2" charset="0"/>
                <a:ea typeface="+mj-ea"/>
              </a:rPr>
              <a:t>开源周对业界思考</a:t>
            </a:r>
            <a:endParaRPr lang="en-US" altLang="zh-CN" sz="9600" b="1" dirty="0">
              <a:solidFill>
                <a:schemeClr val="bg1"/>
              </a:solidFill>
              <a:latin typeface="Lexend" pitchFamily="2" charset="0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23900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120AD9-B3CB-4B7F-429A-D4C9E3E9B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Context</a:t>
            </a:r>
            <a:endParaRPr lang="zh-CN" altLang="en-US" sz="36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44A42C-4EA1-0BA9-68DC-09FE68154A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3635" y="1298864"/>
            <a:ext cx="10963473" cy="5056216"/>
          </a:xfrm>
        </p:spPr>
        <p:txBody>
          <a:bodyPr anchor="ctr"/>
          <a:lstStyle/>
          <a:p>
            <a:pPr marL="457200" indent="-457200">
              <a:buFont typeface="+mj-lt"/>
              <a:buAutoNum type="arabicPeriod"/>
            </a:pPr>
            <a:r>
              <a:rPr lang="zh-CN" altLang="en-US" sz="3600" dirty="0"/>
              <a:t>大模型算法演进的改变</a:t>
            </a:r>
            <a:endParaRPr lang="en-US" altLang="zh-CN" sz="36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3600" dirty="0"/>
              <a:t>国产芯片厂商春天与寒冬</a:t>
            </a:r>
            <a:endParaRPr lang="en-US" altLang="zh-CN" sz="36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3600" dirty="0"/>
              <a:t>大模型厂商竞争加剧</a:t>
            </a:r>
            <a:endParaRPr lang="en-US" altLang="zh-CN" sz="3600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sz="3600" dirty="0"/>
              <a:t> </a:t>
            </a:r>
            <a:r>
              <a:rPr lang="en-US" altLang="zh-CN" sz="3600" dirty="0" err="1"/>
              <a:t>MaaS</a:t>
            </a:r>
            <a:r>
              <a:rPr lang="en-US" altLang="zh-CN" sz="3600" dirty="0"/>
              <a:t> </a:t>
            </a:r>
            <a:r>
              <a:rPr lang="zh-CN" altLang="en-US" sz="3600" dirty="0"/>
              <a:t>平台服务 </a:t>
            </a:r>
            <a:r>
              <a:rPr lang="en-US" altLang="zh-CN" sz="3600" dirty="0"/>
              <a:t>&amp;</a:t>
            </a:r>
            <a:r>
              <a:rPr lang="zh-CN" altLang="en-US" sz="3600" dirty="0"/>
              <a:t> 转型</a:t>
            </a:r>
            <a:endParaRPr lang="en-US" altLang="zh-CN" sz="3600" dirty="0"/>
          </a:p>
        </p:txBody>
      </p:sp>
      <p:pic>
        <p:nvPicPr>
          <p:cNvPr id="1026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C693DF82-9961-8E7D-D034-A7343FF6DF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87838" y="3963343"/>
            <a:ext cx="2299270" cy="2299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6935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AEF31-081B-7F2D-60CA-D9704201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sz="3200" dirty="0"/>
              <a:t>1</a:t>
            </a:r>
            <a:r>
              <a:rPr lang="zh-CN" altLang="en-US" sz="3200" dirty="0"/>
              <a:t>、大模型算法演进的改变</a:t>
            </a:r>
            <a:endParaRPr lang="en-US" altLang="zh-CN" sz="320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C801AAA-5FC3-9FE9-DDB2-CAF7F0651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3635" y="1246909"/>
            <a:ext cx="10963473" cy="510817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b="1" dirty="0"/>
              <a:t>打破</a:t>
            </a:r>
            <a:r>
              <a:rPr lang="en-US" altLang="zh-CN" b="1" dirty="0"/>
              <a:t> AI </a:t>
            </a:r>
            <a:r>
              <a:rPr lang="zh-CN" altLang="en-US" b="1" dirty="0"/>
              <a:t>星际之门：</a:t>
            </a:r>
            <a:r>
              <a:rPr lang="zh-CN" altLang="en-US" sz="1800" dirty="0"/>
              <a:t>让 </a:t>
            </a:r>
            <a:r>
              <a:rPr lang="en-US" altLang="zh-CN" sz="1800" dirty="0"/>
              <a:t>OpenAI</a:t>
            </a:r>
            <a:r>
              <a:rPr lang="zh-CN" altLang="en-US" sz="1800" dirty="0"/>
              <a:t> 不再神话，走出国产独立自主的开源路线，让</a:t>
            </a:r>
            <a:r>
              <a:rPr lang="en-US" altLang="zh-CN" sz="1800" dirty="0"/>
              <a:t> QWEN </a:t>
            </a:r>
            <a:r>
              <a:rPr lang="zh-CN" altLang="en-US" sz="1800" dirty="0"/>
              <a:t>等大厂不再走闭源路线。让 </a:t>
            </a:r>
            <a:r>
              <a:rPr lang="en-US" altLang="zh-CN" sz="1800" dirty="0"/>
              <a:t>AI</a:t>
            </a:r>
            <a:r>
              <a:rPr lang="zh-CN" altLang="en-US" sz="1800" dirty="0"/>
              <a:t> 走进千行百业，推动大模型在更多领域应用。</a:t>
            </a:r>
            <a:endParaRPr lang="en-US" altLang="zh-CN" b="1" dirty="0"/>
          </a:p>
          <a:p>
            <a:pPr marL="457200" indent="-457200">
              <a:buFont typeface="+mj-lt"/>
              <a:buAutoNum type="arabicPeriod"/>
            </a:pPr>
            <a:r>
              <a:rPr lang="en" altLang="zh-CN" b="1" dirty="0"/>
              <a:t>FP8</a:t>
            </a:r>
            <a:r>
              <a:rPr lang="zh-CN" altLang="en-US" b="1" dirty="0"/>
              <a:t> 计算生态崛起：</a:t>
            </a:r>
            <a:r>
              <a:rPr lang="en" altLang="zh-CN" sz="1800" dirty="0" err="1"/>
              <a:t>DeepGEMM</a:t>
            </a:r>
            <a:r>
              <a:rPr lang="zh-CN" altLang="en-US" sz="1800" dirty="0"/>
              <a:t> 支持 </a:t>
            </a:r>
            <a:r>
              <a:rPr lang="en" altLang="zh-CN" sz="1800" dirty="0"/>
              <a:t>FP8</a:t>
            </a:r>
            <a:r>
              <a:rPr lang="zh-CN" altLang="en-US" sz="1800" dirty="0"/>
              <a:t>，</a:t>
            </a:r>
            <a:r>
              <a:rPr lang="en" altLang="zh-CN" sz="1800" dirty="0"/>
              <a:t>Hopper</a:t>
            </a:r>
            <a:r>
              <a:rPr lang="zh-CN" altLang="en-US" sz="1800" dirty="0"/>
              <a:t> 架构实现 </a:t>
            </a:r>
            <a:r>
              <a:rPr lang="en-US" altLang="zh-CN" sz="1800" dirty="0"/>
              <a:t>1350+ </a:t>
            </a:r>
            <a:r>
              <a:rPr lang="en" altLang="zh-CN" sz="1800" dirty="0"/>
              <a:t>TFLOPS</a:t>
            </a:r>
            <a:r>
              <a:rPr lang="zh-CN" altLang="en-US" sz="1800" dirty="0"/>
              <a:t> 性能，推动大模型算法向低精度计算迁移，显存占用减少的同时提升吞吐量。</a:t>
            </a:r>
            <a:endParaRPr lang="en-US" altLang="zh-CN" sz="1800" dirty="0"/>
          </a:p>
          <a:p>
            <a:pPr marL="457200" indent="-457200">
              <a:buFont typeface="+mj-lt"/>
              <a:buAutoNum type="arabicPeriod"/>
            </a:pPr>
            <a:r>
              <a:rPr lang="en" altLang="zh-CN" b="1" dirty="0"/>
              <a:t>MoE</a:t>
            </a:r>
            <a:r>
              <a:rPr lang="zh-CN" altLang="en-US" b="1" dirty="0"/>
              <a:t> 模型落地加速：</a:t>
            </a:r>
            <a:r>
              <a:rPr lang="en-US" altLang="zh-CN" sz="1800" dirty="0" err="1"/>
              <a:t>DualPipe</a:t>
            </a:r>
            <a:r>
              <a:rPr lang="zh-CN" altLang="en-US" sz="1800" dirty="0"/>
              <a:t>、</a:t>
            </a:r>
            <a:r>
              <a:rPr lang="en" altLang="zh-CN" sz="1800" dirty="0"/>
              <a:t>DeepEP</a:t>
            </a:r>
            <a:r>
              <a:rPr lang="zh-CN" altLang="en-US" sz="1800" dirty="0"/>
              <a:t> </a:t>
            </a:r>
            <a:r>
              <a:rPr lang="zh-CN" altLang="en" sz="1800" dirty="0"/>
              <a:t>等</a:t>
            </a:r>
            <a:r>
              <a:rPr lang="zh-CN" altLang="en-US" sz="1800" dirty="0"/>
              <a:t>加速训练，解决了 </a:t>
            </a:r>
            <a:r>
              <a:rPr lang="en-US" altLang="zh-CN" sz="1800" dirty="0"/>
              <a:t>MOE</a:t>
            </a:r>
            <a:r>
              <a:rPr lang="zh-CN" altLang="en-US" sz="1800" dirty="0"/>
              <a:t> 计算效率问题，未来 </a:t>
            </a:r>
            <a:r>
              <a:rPr lang="en-US" altLang="zh-CN" sz="1800" dirty="0"/>
              <a:t>Scaling</a:t>
            </a:r>
            <a:r>
              <a:rPr lang="zh-CN" altLang="en-US" sz="1800" dirty="0"/>
              <a:t> </a:t>
            </a:r>
            <a:r>
              <a:rPr lang="en-US" altLang="zh-CN" sz="1800" dirty="0"/>
              <a:t>Law </a:t>
            </a:r>
            <a:r>
              <a:rPr lang="zh-CN" altLang="en-US" sz="1800" dirty="0"/>
              <a:t>可能全面转向 </a:t>
            </a:r>
            <a:r>
              <a:rPr lang="en-US" altLang="zh-CN" sz="1800" dirty="0"/>
              <a:t>MoE </a:t>
            </a:r>
            <a:r>
              <a:rPr lang="zh-CN" altLang="en-US" sz="1800" dirty="0"/>
              <a:t>架构。</a:t>
            </a:r>
            <a:endParaRPr lang="en-US" altLang="zh-CN" sz="18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1800" b="1" dirty="0"/>
              <a:t>从堆料回归到算法创新：</a:t>
            </a:r>
            <a:r>
              <a:rPr lang="zh-CN" altLang="en-US" sz="1800" dirty="0"/>
              <a:t>为大模型算法的创新和优化提供了新的思路和方法，聚焦 </a:t>
            </a:r>
            <a:r>
              <a:rPr lang="en-US" altLang="zh-CN" sz="1800" dirty="0"/>
              <a:t>Infra </a:t>
            </a:r>
            <a:r>
              <a:rPr lang="zh-CN" altLang="en-US" sz="1800" dirty="0"/>
              <a:t>层的加速提升算力利用率。</a:t>
            </a:r>
            <a:r>
              <a:rPr lang="en-US" altLang="zh-CN" sz="1800" dirty="0"/>
              <a:t>Scaling</a:t>
            </a:r>
            <a:r>
              <a:rPr lang="zh-CN" altLang="en-US" sz="1800" dirty="0"/>
              <a:t> </a:t>
            </a:r>
            <a:r>
              <a:rPr lang="en-US" altLang="zh-CN" sz="1800" dirty="0"/>
              <a:t>Law </a:t>
            </a:r>
            <a:r>
              <a:rPr lang="zh-CN" altLang="en-US" sz="1800" dirty="0"/>
              <a:t>的新趋势。</a:t>
            </a:r>
            <a:endParaRPr lang="en-US" altLang="zh-CN" sz="1800" dirty="0"/>
          </a:p>
          <a:p>
            <a:pPr marL="457200" indent="-457200">
              <a:buFont typeface="+mj-lt"/>
              <a:buAutoNum type="arabicPeriod"/>
            </a:pPr>
            <a:endParaRPr lang="zh-CN" altLang="en-US" dirty="0"/>
          </a:p>
        </p:txBody>
      </p:sp>
      <p:pic>
        <p:nvPicPr>
          <p:cNvPr id="7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764E2AE7-05EA-8B7B-90BB-42E27CE33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66478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C0EBEFB1-E114-96E3-67DA-582C70290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86569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339DF3D2-7442-D8E4-B58B-D2151ED795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06660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3B70D7CA-DB59-5ED9-15F3-65BE8EC50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26751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83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F3EF8D-BBA4-DE71-BA16-06627D101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/>
              <a:t>1</a:t>
            </a:r>
            <a:r>
              <a:rPr lang="zh-CN" altLang="en-US" sz="3200" dirty="0"/>
              <a:t>、大模型算法演进的改变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B2EABA-FAA4-54B8-5065-4EF9D712C76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026" name="Picture 2" descr="PDF] Scaling Laws for Neural Language Models | Semantic Scholar">
            <a:extLst>
              <a:ext uri="{FF2B5EF4-FFF2-40B4-BE49-F238E27FC236}">
                <a16:creationId xmlns:a16="http://schemas.microsoft.com/office/drawing/2014/main" id="{0CB9AF13-A8FA-30AB-5B05-902F4C3B0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844" y="2085033"/>
            <a:ext cx="10889673" cy="410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703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AEF31-081B-7F2D-60CA-D9704201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sz="3200" dirty="0"/>
              <a:t>2</a:t>
            </a:r>
            <a:r>
              <a:rPr lang="zh-CN" altLang="en-US" sz="3200" dirty="0"/>
              <a:t>、国产芯片厂商春天与寒冬</a:t>
            </a:r>
            <a:endParaRPr lang="en-US" altLang="zh-CN" sz="320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C801AAA-5FC3-9FE9-DDB2-CAF7F0651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3635" y="1246909"/>
            <a:ext cx="10963473" cy="510817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b="1" dirty="0"/>
              <a:t>短期算力投资逻辑转变：</a:t>
            </a:r>
            <a:r>
              <a:rPr lang="en-US" altLang="zh-CN" sz="1800" b="0" i="0" dirty="0">
                <a:solidFill>
                  <a:srgbClr val="404040"/>
                </a:solidFill>
                <a:effectLst/>
              </a:rPr>
              <a:t>DS</a:t>
            </a:r>
            <a:r>
              <a:rPr lang="zh-CN" altLang="en-US" sz="1800" b="0" i="0" dirty="0">
                <a:solidFill>
                  <a:srgbClr val="404040"/>
                </a:solidFill>
                <a:effectLst/>
              </a:rPr>
              <a:t> </a:t>
            </a:r>
            <a:r>
              <a:rPr lang="zh-CN" altLang="en-US" sz="1600" dirty="0"/>
              <a:t>低成本降低对万卡</a:t>
            </a:r>
            <a:r>
              <a:rPr lang="en-US" altLang="zh-CN" sz="1600" dirty="0"/>
              <a:t>/</a:t>
            </a:r>
            <a:r>
              <a:rPr lang="zh-CN" altLang="en-US" sz="1600" dirty="0"/>
              <a:t>十万卡 </a:t>
            </a:r>
            <a:r>
              <a:rPr lang="en-US" altLang="zh-CN" sz="1600" dirty="0"/>
              <a:t>AI</a:t>
            </a:r>
            <a:r>
              <a:rPr lang="zh-CN" altLang="en-US" sz="1600" dirty="0"/>
              <a:t> 集群建设需求。长期来看，分布式推理需求推动边缘计算和专用芯片（</a:t>
            </a:r>
            <a:r>
              <a:rPr lang="en" altLang="zh-CN" sz="1600" dirty="0"/>
              <a:t>ASIC</a:t>
            </a:r>
            <a:r>
              <a:rPr lang="zh-CN" altLang="en-US" sz="1600" dirty="0"/>
              <a:t> </a:t>
            </a:r>
            <a:r>
              <a:rPr lang="en-US" altLang="zh-CN" sz="1600" dirty="0"/>
              <a:t>to</a:t>
            </a:r>
            <a:r>
              <a:rPr lang="zh-CN" altLang="en-US" sz="1600" dirty="0"/>
              <a:t> </a:t>
            </a:r>
            <a:r>
              <a:rPr lang="en-US" altLang="zh-CN" sz="1600" dirty="0"/>
              <a:t>MOE</a:t>
            </a:r>
            <a:r>
              <a:rPr lang="zh-CN" altLang="en-US" sz="1600" dirty="0"/>
              <a:t>、</a:t>
            </a:r>
            <a:r>
              <a:rPr lang="en" altLang="zh-CN" sz="1600" dirty="0"/>
              <a:t>RISC-V</a:t>
            </a:r>
            <a:r>
              <a:rPr lang="zh-CN" altLang="en" sz="1600" dirty="0"/>
              <a:t>）</a:t>
            </a:r>
            <a:r>
              <a:rPr lang="zh-CN" altLang="en-US" sz="1600" dirty="0"/>
              <a:t>发展，为国产芯片厂商提供了新机遇。</a:t>
            </a:r>
            <a:endParaRPr lang="en-US" altLang="zh-CN" sz="16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1800" b="1" dirty="0"/>
              <a:t>国产芯片加速布局：</a:t>
            </a:r>
            <a:r>
              <a:rPr lang="zh-CN" altLang="en-US" sz="1600" dirty="0"/>
              <a:t>迫使国产玩家积极优化推理侧解决方案（</a:t>
            </a:r>
            <a:r>
              <a:rPr lang="en-US" altLang="zh-CN" sz="1600" dirty="0"/>
              <a:t>PD </a:t>
            </a:r>
            <a:r>
              <a:rPr lang="zh-CN" altLang="en-US" sz="1600" dirty="0"/>
              <a:t>分离、</a:t>
            </a:r>
            <a:r>
              <a:rPr lang="en-US" altLang="zh-CN" sz="1600" dirty="0"/>
              <a:t>EP </a:t>
            </a:r>
            <a:r>
              <a:rPr lang="zh-CN" altLang="en-US" sz="1600" dirty="0"/>
              <a:t>并行、</a:t>
            </a:r>
            <a:r>
              <a:rPr lang="en-US" altLang="zh-CN" sz="1600" dirty="0"/>
              <a:t>MTP</a:t>
            </a:r>
            <a:r>
              <a:rPr lang="zh-CN" altLang="en-US" sz="1600" dirty="0"/>
              <a:t> 优化）；需要同更低精度格式 </a:t>
            </a:r>
            <a:r>
              <a:rPr lang="en-US" altLang="zh-CN" sz="1600" dirty="0"/>
              <a:t>FP8</a:t>
            </a:r>
            <a:r>
              <a:rPr lang="zh-CN" altLang="en-US" sz="1600" dirty="0"/>
              <a:t>；如何做好开源开放（如 </a:t>
            </a:r>
            <a:r>
              <a:rPr lang="en-US" altLang="zh-CN" sz="1600" dirty="0"/>
              <a:t>PTX</a:t>
            </a:r>
            <a:r>
              <a:rPr lang="zh-CN" altLang="en-US" sz="1600" dirty="0"/>
              <a:t>、</a:t>
            </a:r>
            <a:r>
              <a:rPr lang="en-US" altLang="zh-CN" sz="1600" dirty="0"/>
              <a:t>NVSHMEM</a:t>
            </a:r>
            <a:r>
              <a:rPr lang="zh-CN" altLang="en-US" sz="1600" dirty="0"/>
              <a:t>、</a:t>
            </a:r>
            <a:r>
              <a:rPr lang="en-US" altLang="zh-CN" sz="1600" dirty="0"/>
              <a:t>CUDA</a:t>
            </a:r>
            <a:r>
              <a:rPr lang="zh-CN" altLang="en-US" sz="1600" dirty="0"/>
              <a:t>），让生态伙伴（如 </a:t>
            </a:r>
            <a:r>
              <a:rPr lang="en-US" altLang="zh-CN" sz="1600" dirty="0"/>
              <a:t>DS</a:t>
            </a:r>
            <a:r>
              <a:rPr lang="zh-CN" altLang="en-US" sz="1600" dirty="0"/>
              <a:t> 等）参与。</a:t>
            </a:r>
            <a:endParaRPr lang="en-US" altLang="zh-CN" sz="16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1800" b="1" dirty="0"/>
              <a:t>市场需求与份额增长：</a:t>
            </a:r>
            <a:r>
              <a:rPr lang="zh-CN" altLang="en-US" sz="1600" dirty="0"/>
              <a:t>打开星际之门 </a:t>
            </a:r>
            <a:r>
              <a:rPr lang="en-US" altLang="zh-CN" sz="1600" dirty="0"/>
              <a:t>🚪</a:t>
            </a:r>
            <a:r>
              <a:rPr lang="zh-CN" altLang="en-US" sz="1600" dirty="0"/>
              <a:t>，使得更多企业和开发者能够参与到 </a:t>
            </a:r>
            <a:r>
              <a:rPr lang="en" altLang="zh-CN" sz="1600" dirty="0"/>
              <a:t>AI </a:t>
            </a:r>
            <a:r>
              <a:rPr lang="zh-CN" altLang="en-US" sz="1600" dirty="0"/>
              <a:t>应用的开发中，从而带动了对国产芯片的需求增长。</a:t>
            </a:r>
            <a:endParaRPr lang="en-US" altLang="zh-CN" sz="16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1800" b="1" dirty="0"/>
              <a:t>技术创新与升级：</a:t>
            </a:r>
            <a:r>
              <a:rPr lang="zh-CN" altLang="en-US" sz="1600" dirty="0"/>
              <a:t>暴露了现有国产 </a:t>
            </a:r>
            <a:r>
              <a:rPr lang="en" altLang="zh-CN" sz="1600" dirty="0"/>
              <a:t>AI </a:t>
            </a:r>
            <a:r>
              <a:rPr lang="zh-CN" altLang="en-US" sz="1600" dirty="0"/>
              <a:t>芯片设计缺陷（</a:t>
            </a:r>
            <a:r>
              <a:rPr lang="en-US" altLang="zh-CN" sz="1600" dirty="0"/>
              <a:t>FP8</a:t>
            </a:r>
            <a:r>
              <a:rPr lang="zh-CN" altLang="en-US" sz="1600" dirty="0"/>
              <a:t>、</a:t>
            </a:r>
            <a:r>
              <a:rPr lang="en-US" altLang="zh-CN" sz="1600" dirty="0"/>
              <a:t>GPU</a:t>
            </a:r>
            <a:r>
              <a:rPr lang="zh-CN" altLang="en-US" sz="1600" dirty="0"/>
              <a:t> </a:t>
            </a:r>
            <a:r>
              <a:rPr lang="en-US" altLang="zh-CN" sz="1600" dirty="0"/>
              <a:t>Direct</a:t>
            </a:r>
            <a:r>
              <a:rPr lang="zh-CN" altLang="en-US" sz="1600" dirty="0"/>
              <a:t>），促使国产芯片厂商借鉴，重新设计内部计算单元和通信总线，提升芯片性能和效率，激发国产芯片厂商在 </a:t>
            </a:r>
            <a:r>
              <a:rPr lang="en" altLang="zh-CN" sz="1600" dirty="0"/>
              <a:t>AI </a:t>
            </a:r>
            <a:r>
              <a:rPr lang="zh-CN" altLang="en-US" sz="1600" dirty="0"/>
              <a:t>芯片领域创新。</a:t>
            </a:r>
          </a:p>
        </p:txBody>
      </p:sp>
      <p:pic>
        <p:nvPicPr>
          <p:cNvPr id="7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764E2AE7-05EA-8B7B-90BB-42E27CE33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66478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C0EBEFB1-E114-96E3-67DA-582C70290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86569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339DF3D2-7442-D8E4-B58B-D2151ED795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06660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3B70D7CA-DB59-5ED9-15F3-65BE8EC50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26751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341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AEF31-081B-7F2D-60CA-D9704201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sz="3200" dirty="0"/>
              <a:t>2</a:t>
            </a:r>
            <a:r>
              <a:rPr lang="zh-CN" altLang="en-US" sz="3200" dirty="0"/>
              <a:t>、国产芯片厂商春天与寒冬</a:t>
            </a:r>
            <a:endParaRPr lang="en-US" altLang="zh-CN" sz="3200" dirty="0"/>
          </a:p>
        </p:txBody>
      </p:sp>
      <p:pic>
        <p:nvPicPr>
          <p:cNvPr id="2050" name="Picture 2" descr="大模型系统全栈">
            <a:extLst>
              <a:ext uri="{FF2B5EF4-FFF2-40B4-BE49-F238E27FC236}">
                <a16:creationId xmlns:a16="http://schemas.microsoft.com/office/drawing/2014/main" id="{819D3CF8-335C-3C07-277F-980E8979A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3" y="1397150"/>
            <a:ext cx="5602865" cy="494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大模型系统全栈">
            <a:extLst>
              <a:ext uri="{FF2B5EF4-FFF2-40B4-BE49-F238E27FC236}">
                <a16:creationId xmlns:a16="http://schemas.microsoft.com/office/drawing/2014/main" id="{A1B87FB3-BA40-EF10-6641-02A3554EDB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1"/>
          <a:stretch/>
        </p:blipFill>
        <p:spPr bwMode="auto">
          <a:xfrm>
            <a:off x="6016336" y="1741677"/>
            <a:ext cx="6016337" cy="4562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140EE37-93B3-76A7-982D-90BE34086043}"/>
              </a:ext>
            </a:extLst>
          </p:cNvPr>
          <p:cNvSpPr txBox="1"/>
          <p:nvPr/>
        </p:nvSpPr>
        <p:spPr>
          <a:xfrm>
            <a:off x="6385213" y="1278530"/>
            <a:ext cx="5278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0432FF"/>
                </a:solidFill>
                <a:latin typeface="Lexend" pitchFamily="2" charset="0"/>
              </a:rPr>
              <a:t>https://github.com/chenzomi12/AIInfra</a:t>
            </a:r>
          </a:p>
        </p:txBody>
      </p:sp>
    </p:spTree>
    <p:extLst>
      <p:ext uri="{BB962C8B-B14F-4D97-AF65-F5344CB8AC3E}">
        <p14:creationId xmlns:p14="http://schemas.microsoft.com/office/powerpoint/2010/main" val="3886770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AEF31-081B-7F2D-60CA-D9704201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sz="3200" dirty="0"/>
              <a:t>3</a:t>
            </a:r>
            <a:r>
              <a:rPr lang="zh-CN" altLang="en-US" sz="3200" dirty="0"/>
              <a:t>、大模型厂商竞争加剧</a:t>
            </a:r>
            <a:endParaRPr lang="en-US" altLang="zh-CN" sz="320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C801AAA-5FC3-9FE9-DDB2-CAF7F0651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3635" y="1246909"/>
            <a:ext cx="10963473" cy="510817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b="1" dirty="0"/>
              <a:t>开源倒逼技术透明化：</a:t>
            </a:r>
            <a:r>
              <a:rPr lang="en" altLang="zh-CN" sz="1600" dirty="0" err="1"/>
              <a:t>FlashMLA</a:t>
            </a:r>
            <a:r>
              <a:rPr lang="zh-CN" altLang="en" sz="1600" dirty="0"/>
              <a:t>、</a:t>
            </a:r>
            <a:r>
              <a:rPr lang="en" altLang="zh-CN" sz="1600" dirty="0" err="1"/>
              <a:t>DeepGEMM</a:t>
            </a:r>
            <a:r>
              <a:rPr lang="zh-CN" altLang="en-US" sz="1600" dirty="0"/>
              <a:t>等核心算法库，公开模型架构与调参方法，推动行业从“黑盒模型”向透明化发展。百度文心一言要开源，</a:t>
            </a:r>
            <a:r>
              <a:rPr lang="en-US" altLang="zh-CN" sz="1600" dirty="0" err="1"/>
              <a:t>QWen</a:t>
            </a:r>
            <a:r>
              <a:rPr lang="en-US" altLang="zh-CN" sz="1600" dirty="0"/>
              <a:t> </a:t>
            </a:r>
            <a:r>
              <a:rPr lang="zh-CN" altLang="en-US" sz="1600" dirty="0"/>
              <a:t>也要开源了！</a:t>
            </a:r>
            <a:r>
              <a:rPr lang="en-US" altLang="zh-CN" sz="1600" dirty="0"/>
              <a:t>❤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b="1" dirty="0"/>
              <a:t>竞争格局新变化：</a:t>
            </a:r>
            <a:r>
              <a:rPr lang="zh-CN" altLang="en-US" sz="1600" dirty="0"/>
              <a:t>迎来全球开发者复现热潮（</a:t>
            </a:r>
            <a:r>
              <a:rPr lang="en" altLang="zh-CN" sz="1600" dirty="0"/>
              <a:t>UC</a:t>
            </a:r>
            <a:r>
              <a:rPr lang="zh-CN" altLang="en-US" sz="1600" dirty="0"/>
              <a:t> 伯克利复现 </a:t>
            </a:r>
            <a:r>
              <a:rPr lang="en" altLang="zh-CN" sz="1600" dirty="0"/>
              <a:t>R1</a:t>
            </a:r>
            <a:r>
              <a:rPr lang="zh-CN" altLang="en" sz="1600" dirty="0"/>
              <a:t>）</a:t>
            </a:r>
            <a:r>
              <a:rPr lang="zh-CN" altLang="en-US" sz="1600" dirty="0"/>
              <a:t>，开源模型加速技术民主化，中台开源人员压力陡增；中小厂商通过生态协作快速追赶头部企业；行业竞争从“模型能力”转向“数据与场景适配性”；</a:t>
            </a:r>
            <a:endParaRPr lang="en-US" altLang="zh-CN" sz="16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b="1" dirty="0"/>
              <a:t>技术转型到</a:t>
            </a:r>
            <a:r>
              <a:rPr lang="en-US" altLang="zh-CN" b="1" dirty="0"/>
              <a:t> MoE </a:t>
            </a:r>
            <a:r>
              <a:rPr lang="zh-CN" altLang="en-US" b="1" dirty="0"/>
              <a:t>架构：</a:t>
            </a:r>
            <a:r>
              <a:rPr lang="en" altLang="zh-CN" sz="1600" b="1" dirty="0"/>
              <a:t>DS</a:t>
            </a:r>
            <a:r>
              <a:rPr lang="zh-CN" altLang="en-US" sz="1600" b="1" dirty="0"/>
              <a:t> </a:t>
            </a:r>
            <a:r>
              <a:rPr lang="zh-CN" altLang="en-US" sz="1600" dirty="0"/>
              <a:t>以成本优势吊打 </a:t>
            </a:r>
            <a:r>
              <a:rPr lang="en-US" altLang="zh-CN" sz="1600" dirty="0"/>
              <a:t>LLAMA</a:t>
            </a:r>
            <a:r>
              <a:rPr lang="zh-CN" altLang="en-US" sz="1600" dirty="0"/>
              <a:t> </a:t>
            </a:r>
            <a:r>
              <a:rPr lang="en-US" altLang="zh-CN" sz="1600" dirty="0"/>
              <a:t>&amp;</a:t>
            </a:r>
            <a:r>
              <a:rPr lang="zh-CN" altLang="en-US" sz="1600" dirty="0"/>
              <a:t> </a:t>
            </a:r>
            <a:r>
              <a:rPr lang="en-US" altLang="zh-CN" sz="1600" dirty="0"/>
              <a:t>Grok</a:t>
            </a:r>
            <a:r>
              <a:rPr lang="zh-CN" altLang="en-US" sz="1600" dirty="0"/>
              <a:t>，迫使大厂商优化 </a:t>
            </a:r>
            <a:r>
              <a:rPr lang="en-US" altLang="zh-CN" sz="1600" dirty="0" err="1"/>
              <a:t>AIInfra</a:t>
            </a:r>
            <a:r>
              <a:rPr lang="en-US" altLang="zh-CN" sz="1600" dirty="0"/>
              <a:t> &amp;</a:t>
            </a:r>
            <a:r>
              <a:rPr lang="zh-CN" altLang="en-US" sz="1600" dirty="0"/>
              <a:t> 算法架构，转向 </a:t>
            </a:r>
            <a:r>
              <a:rPr lang="en" altLang="zh-CN" sz="1600" dirty="0"/>
              <a:t>MoE</a:t>
            </a:r>
            <a:r>
              <a:rPr lang="zh-CN" altLang="en-US" sz="1600" dirty="0"/>
              <a:t> 和低精度计算（</a:t>
            </a:r>
            <a:r>
              <a:rPr lang="en" altLang="zh-CN" sz="1600" dirty="0"/>
              <a:t>FP8</a:t>
            </a:r>
            <a:r>
              <a:rPr lang="zh-CN" altLang="en" sz="1600" dirty="0"/>
              <a:t>）</a:t>
            </a:r>
            <a:r>
              <a:rPr lang="zh-CN" altLang="en-US" sz="1600" dirty="0"/>
              <a:t>以降低训推成本；甚至部分厂商会从国产路线转回 </a:t>
            </a:r>
            <a:r>
              <a:rPr lang="en-US" altLang="zh-CN" sz="1600" dirty="0"/>
              <a:t>NV</a:t>
            </a:r>
            <a:r>
              <a:rPr lang="zh-CN" altLang="en-US" sz="1600" dirty="0"/>
              <a:t> 技术路线。</a:t>
            </a:r>
            <a:endParaRPr lang="en-US" altLang="zh-CN" sz="16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b="1" dirty="0"/>
              <a:t>放弃自研大模型华丽转身：</a:t>
            </a:r>
            <a:r>
              <a:rPr lang="zh-CN" altLang="en-US" sz="1600" dirty="0"/>
              <a:t>算法和 </a:t>
            </a:r>
            <a:r>
              <a:rPr lang="en-US" altLang="zh-CN" sz="1600" dirty="0"/>
              <a:t>AI</a:t>
            </a:r>
            <a:r>
              <a:rPr lang="zh-CN" altLang="en-US" sz="1600" dirty="0"/>
              <a:t> </a:t>
            </a:r>
            <a:r>
              <a:rPr lang="en-US" altLang="zh-CN" sz="1600" dirty="0"/>
              <a:t>Infra</a:t>
            </a:r>
            <a:r>
              <a:rPr lang="zh-CN" altLang="en-US" sz="1600" dirty="0"/>
              <a:t> 人才储备不足，手头卡数资源不足，资金不足等原因，迫使从预训练大模型转向提供大模型服务（垂直领域后训练、微调、蒸馏、</a:t>
            </a:r>
            <a:r>
              <a:rPr lang="en-US" altLang="zh-CN" sz="1600" dirty="0" err="1"/>
              <a:t>MaaS</a:t>
            </a:r>
            <a:r>
              <a:rPr lang="zh-CN" altLang="en-US" sz="1600" dirty="0"/>
              <a:t> 平台等）。</a:t>
            </a:r>
          </a:p>
        </p:txBody>
      </p:sp>
      <p:pic>
        <p:nvPicPr>
          <p:cNvPr id="7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764E2AE7-05EA-8B7B-90BB-42E27CE33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66478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C0EBEFB1-E114-96E3-67DA-582C70290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86569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339DF3D2-7442-D8E4-B58B-D2151ED795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06660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3B70D7CA-DB59-5ED9-15F3-65BE8EC50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26751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40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AEF31-081B-7F2D-60CA-D9704201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sz="3200" dirty="0"/>
              <a:t>3</a:t>
            </a:r>
            <a:r>
              <a:rPr lang="zh-CN" altLang="en-US" sz="3200" dirty="0"/>
              <a:t>、大模型厂商竞争加剧</a:t>
            </a:r>
            <a:endParaRPr lang="en-US" altLang="zh-CN" sz="320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C801AAA-5FC3-9FE9-DDB2-CAF7F0651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3635" y="1246909"/>
            <a:ext cx="10963473" cy="510817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endParaRPr lang="zh-CN" altLang="en-US" sz="1600" dirty="0"/>
          </a:p>
        </p:txBody>
      </p:sp>
      <p:pic>
        <p:nvPicPr>
          <p:cNvPr id="3074" name="Picture 2" descr="🐋DeepSeek Open Source Week: 핵심 AI 인프라 기술 5종 오픈소스 공개!">
            <a:extLst>
              <a:ext uri="{FF2B5EF4-FFF2-40B4-BE49-F238E27FC236}">
                <a16:creationId xmlns:a16="http://schemas.microsoft.com/office/drawing/2014/main" id="{58022BF3-51B6-A80C-BC95-FE40064D4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31" y="1349894"/>
            <a:ext cx="11061700" cy="490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62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120AD9-B3CB-4B7F-429A-D4C9E3E9B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Context</a:t>
            </a:r>
            <a:endParaRPr lang="zh-CN" altLang="en-US" sz="36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44A42C-4EA1-0BA9-68DC-09FE68154A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3635" y="1298864"/>
            <a:ext cx="10963473" cy="5056216"/>
          </a:xfrm>
        </p:spPr>
        <p:txBody>
          <a:bodyPr anchor="ctr"/>
          <a:lstStyle/>
          <a:p>
            <a:pPr marL="457200" indent="-457200">
              <a:buFont typeface="+mj-lt"/>
              <a:buAutoNum type="arabicPeriod"/>
            </a:pPr>
            <a:r>
              <a:rPr lang="en-US" altLang="zh-CN" sz="3600" dirty="0"/>
              <a:t>DeepSeek</a:t>
            </a:r>
            <a:r>
              <a:rPr lang="zh-CN" altLang="en-US" sz="3600" dirty="0"/>
              <a:t> 一周开源情况汇总</a:t>
            </a:r>
            <a:endParaRPr lang="en-US" altLang="zh-CN" sz="3200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sz="3600" dirty="0"/>
              <a:t> DeepSeek</a:t>
            </a:r>
            <a:r>
              <a:rPr lang="zh-CN" altLang="en-US" sz="3600" dirty="0"/>
              <a:t> 开源周对业界思考</a:t>
            </a:r>
            <a:endParaRPr lang="en-US" altLang="zh-CN" sz="3600" dirty="0"/>
          </a:p>
        </p:txBody>
      </p:sp>
      <p:pic>
        <p:nvPicPr>
          <p:cNvPr id="1026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C693DF82-9961-8E7D-D034-A7343FF6DF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87838" y="3963343"/>
            <a:ext cx="2299270" cy="2299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1184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AEF31-081B-7F2D-60CA-D9704201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sz="3200" dirty="0" err="1"/>
              <a:t>MaaS</a:t>
            </a:r>
            <a:r>
              <a:rPr lang="en-US" altLang="zh-CN" sz="3200" dirty="0"/>
              <a:t> </a:t>
            </a:r>
            <a:r>
              <a:rPr lang="zh-CN" altLang="en-US" sz="3200" dirty="0"/>
              <a:t>平台服务 </a:t>
            </a:r>
            <a:r>
              <a:rPr lang="en-US" altLang="zh-CN" sz="3200" dirty="0"/>
              <a:t>&amp;</a:t>
            </a:r>
            <a:r>
              <a:rPr lang="zh-CN" altLang="en-US" sz="3200" dirty="0"/>
              <a:t> 转型</a:t>
            </a:r>
            <a:endParaRPr lang="en-US" altLang="zh-CN" sz="320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C801AAA-5FC3-9FE9-DDB2-CAF7F0651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3635" y="1246909"/>
            <a:ext cx="10963473" cy="5108171"/>
          </a:xfrm>
        </p:spPr>
        <p:txBody>
          <a:bodyPr/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zh-CN" altLang="en-US" b="1" dirty="0"/>
              <a:t>算力服务调整：</a:t>
            </a:r>
            <a:r>
              <a:rPr lang="zh-CN" altLang="en-US" sz="1600" dirty="0"/>
              <a:t>推理算力需求呈指数级增长。</a:t>
            </a:r>
            <a:r>
              <a:rPr lang="en" altLang="zh-CN" sz="1600" dirty="0" err="1"/>
              <a:t>MaaS</a:t>
            </a:r>
            <a:r>
              <a:rPr lang="en" altLang="zh-CN" sz="1600" dirty="0"/>
              <a:t> </a:t>
            </a:r>
            <a:r>
              <a:rPr lang="zh-CN" altLang="en-US" sz="1600" dirty="0"/>
              <a:t>和云平台厂商积极调整算力服务策略，加大对推理算力投入，满足低成本、高效能推理算力的需求。</a:t>
            </a:r>
            <a:r>
              <a:rPr lang="en-US" altLang="zh-CN" sz="1600" dirty="0"/>
              <a:t>maybe</a:t>
            </a:r>
            <a:r>
              <a:rPr lang="zh-CN" altLang="en-US" sz="1600" dirty="0"/>
              <a:t> </a:t>
            </a:r>
            <a:r>
              <a:rPr lang="en-US" altLang="zh-CN" sz="1600" dirty="0"/>
              <a:t>🐘</a:t>
            </a:r>
            <a:r>
              <a:rPr lang="zh-CN" altLang="en-US" sz="1600" dirty="0"/>
              <a:t> 云厂商可能会推出针对推理场景的算力套餐和优化方案。</a:t>
            </a:r>
            <a:endParaRPr lang="en-US" altLang="zh-CN" sz="1600" dirty="0"/>
          </a:p>
          <a:p>
            <a:r>
              <a:rPr lang="zh-CN" altLang="en-US" b="1" dirty="0"/>
              <a:t>迫使加大优化投入：</a:t>
            </a:r>
            <a:r>
              <a:rPr lang="en-US" altLang="zh-CN" sz="1600" dirty="0"/>
              <a:t>DS</a:t>
            </a:r>
            <a:r>
              <a:rPr lang="zh-CN" altLang="en-US" sz="1600" dirty="0"/>
              <a:t> 一天的总收入为 </a:t>
            </a:r>
            <a:r>
              <a:rPr lang="en-US" altLang="zh-CN" sz="1600" dirty="0"/>
              <a:t>$562,027</a:t>
            </a:r>
            <a:r>
              <a:rPr lang="zh-CN" altLang="en-US" sz="1600" dirty="0"/>
              <a:t>，成本利润率 </a:t>
            </a:r>
            <a:r>
              <a:rPr lang="en-US" altLang="zh-CN" sz="1600" dirty="0"/>
              <a:t>545%</a:t>
            </a:r>
            <a:r>
              <a:rPr lang="zh-CN" altLang="en-US" sz="1600" dirty="0"/>
              <a:t>，刺激 </a:t>
            </a:r>
            <a:r>
              <a:rPr lang="en" altLang="zh-CN" sz="1600" dirty="0" err="1"/>
              <a:t>MaaS</a:t>
            </a:r>
            <a:r>
              <a:rPr lang="en" altLang="zh-CN" sz="1600" dirty="0"/>
              <a:t> </a:t>
            </a:r>
            <a:r>
              <a:rPr lang="zh-CN" altLang="en-US" sz="1600" dirty="0"/>
              <a:t>和云平台厂商加快对 </a:t>
            </a:r>
            <a:r>
              <a:rPr lang="en-US" altLang="zh-CN" sz="1600" dirty="0"/>
              <a:t>DS</a:t>
            </a:r>
            <a:r>
              <a:rPr lang="zh-CN" altLang="en-US" sz="1600" dirty="0"/>
              <a:t> 适配和优化，提升平台性能、稳定性，提升 </a:t>
            </a:r>
            <a:r>
              <a:rPr lang="en-US" altLang="zh-CN" sz="1600" dirty="0"/>
              <a:t>QPS</a:t>
            </a:r>
            <a:r>
              <a:rPr lang="zh-CN" altLang="en-US" sz="1600" dirty="0"/>
              <a:t>。如优化云平台计算、存储和网络资源分配，提高运行效率和用户体验。</a:t>
            </a:r>
            <a:endParaRPr lang="en-US" altLang="zh-CN" sz="1600" dirty="0"/>
          </a:p>
          <a:p>
            <a:r>
              <a:rPr lang="zh-CN" altLang="en-US" b="1" dirty="0"/>
              <a:t>商业模式创新：</a:t>
            </a:r>
            <a:r>
              <a:rPr lang="zh-CN" altLang="en-US" sz="1600" dirty="0"/>
              <a:t>提出将 </a:t>
            </a:r>
            <a:r>
              <a:rPr lang="en" altLang="zh-CN" sz="1600" dirty="0"/>
              <a:t>DeepSeek</a:t>
            </a:r>
            <a:r>
              <a:rPr lang="zh-CN" altLang="en-US" sz="1600" dirty="0"/>
              <a:t> 模型与端侧硬件结合一体机，推出高算力模组，探索“端云协同”的新盈利模式。</a:t>
            </a:r>
            <a:endParaRPr lang="en-US" altLang="zh-CN" sz="1600" dirty="0"/>
          </a:p>
          <a:p>
            <a:pPr algn="l" fontAlgn="base">
              <a:buFont typeface="Arial" panose="020B0604020202020204" pitchFamily="34" charset="0"/>
              <a:buChar char="•"/>
            </a:pPr>
            <a:endParaRPr lang="zh-CN" altLang="en-US" sz="1600" dirty="0"/>
          </a:p>
        </p:txBody>
      </p:sp>
      <p:pic>
        <p:nvPicPr>
          <p:cNvPr id="7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764E2AE7-05EA-8B7B-90BB-42E27CE33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66478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C0EBEFB1-E114-96E3-67DA-582C70290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86569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339DF3D2-7442-D8E4-B58B-D2151ED795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06660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3B70D7CA-DB59-5ED9-15F3-65BE8EC50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26751" y="5308703"/>
            <a:ext cx="1046377" cy="104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3618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D61EF7-C51F-1579-4282-5F26F3BA3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sz="3200" dirty="0" err="1"/>
              <a:t>MaaS</a:t>
            </a:r>
            <a:r>
              <a:rPr lang="en-US" altLang="zh-CN" sz="3200" dirty="0"/>
              <a:t> </a:t>
            </a:r>
            <a:r>
              <a:rPr lang="zh-CN" altLang="en-US" sz="3200" dirty="0"/>
              <a:t>平台服务 </a:t>
            </a:r>
            <a:r>
              <a:rPr lang="en-US" altLang="zh-CN" sz="3200" dirty="0"/>
              <a:t>&amp;</a:t>
            </a:r>
            <a:r>
              <a:rPr lang="zh-CN" altLang="en-US" sz="3200" dirty="0"/>
              <a:t> 转型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2A38A9-75C1-AA99-DC73-01B86356F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3473" y="1255413"/>
            <a:ext cx="4348578" cy="1216045"/>
          </a:xfrm>
          <a:prstGeom prst="rect">
            <a:avLst/>
          </a:prstGeom>
        </p:spPr>
      </p:pic>
      <p:pic>
        <p:nvPicPr>
          <p:cNvPr id="4098" name="Picture 2" descr="潞晨科技">
            <a:extLst>
              <a:ext uri="{FF2B5EF4-FFF2-40B4-BE49-F238E27FC236}">
                <a16:creationId xmlns:a16="http://schemas.microsoft.com/office/drawing/2014/main" id="{177C1FE2-A1FB-AA50-D3D9-2987CA5B9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629" y="1335385"/>
            <a:ext cx="5287109" cy="1136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A14E57E-045C-CE14-FDC5-C49CAA7E40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6038"/>
          <a:stretch/>
        </p:blipFill>
        <p:spPr>
          <a:xfrm>
            <a:off x="7459925" y="2659803"/>
            <a:ext cx="3601179" cy="37215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9A78634-A637-BEB8-AE55-7CFF5EB140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08" t="1628" r="8814" b="29020"/>
          <a:stretch/>
        </p:blipFill>
        <p:spPr>
          <a:xfrm>
            <a:off x="955964" y="2745149"/>
            <a:ext cx="4603172" cy="363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81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AAA1525-B3C1-1FB9-E7A5-DE62CF371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181" y="1659698"/>
            <a:ext cx="7772400" cy="418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99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3370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1B95A44-CCF2-9448-AD90-014C7B1CC7EC}"/>
              </a:ext>
            </a:extLst>
          </p:cNvPr>
          <p:cNvSpPr txBox="1"/>
          <p:nvPr/>
        </p:nvSpPr>
        <p:spPr>
          <a:xfrm>
            <a:off x="4931236" y="1046095"/>
            <a:ext cx="233429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600" b="1" dirty="0">
                <a:gradFill>
                  <a:gsLst>
                    <a:gs pos="4000">
                      <a:srgbClr val="126FFC"/>
                    </a:gs>
                    <a:gs pos="73000">
                      <a:srgbClr val="126FFC">
                        <a:alpha val="0"/>
                      </a:srgbClr>
                    </a:gs>
                  </a:gsLst>
                  <a:lin ang="5400000" scaled="1"/>
                </a:gra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01</a:t>
            </a:r>
            <a:endParaRPr kumimoji="1" lang="zh-CN" altLang="en-US" sz="16600" b="1" dirty="0">
              <a:gradFill>
                <a:gsLst>
                  <a:gs pos="4000">
                    <a:srgbClr val="126FFC"/>
                  </a:gs>
                  <a:gs pos="73000">
                    <a:srgbClr val="126FFC">
                      <a:alpha val="0"/>
                    </a:srgbClr>
                  </a:gs>
                </a:gsLst>
                <a:lin ang="5400000" scaled="1"/>
              </a:gradFill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3318274-4988-A24C-A300-D395CB35B714}"/>
              </a:ext>
            </a:extLst>
          </p:cNvPr>
          <p:cNvSpPr txBox="1"/>
          <p:nvPr/>
        </p:nvSpPr>
        <p:spPr>
          <a:xfrm>
            <a:off x="1241074" y="2990247"/>
            <a:ext cx="101324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b="1" dirty="0">
                <a:solidFill>
                  <a:schemeClr val="bg1"/>
                </a:solidFill>
                <a:latin typeface="Lexend" pitchFamily="2" charset="0"/>
                <a:ea typeface="+mj-ea"/>
              </a:rPr>
              <a:t>一周开源情况汇总</a:t>
            </a:r>
            <a:endParaRPr lang="en-US" altLang="zh-CN" sz="9600" b="1" dirty="0">
              <a:solidFill>
                <a:schemeClr val="bg1"/>
              </a:solidFill>
              <a:latin typeface="Lexend" pitchFamily="2" charset="0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06274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FD54D52D-C26E-E7D7-8FF9-AC230B231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一周开源情况汇总</a:t>
            </a:r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B77DA13C-1E6C-EAB0-5C90-9EB11A0A349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6034940"/>
              </p:ext>
            </p:extLst>
          </p:nvPr>
        </p:nvGraphicFramePr>
        <p:xfrm>
          <a:off x="623888" y="1111979"/>
          <a:ext cx="10963221" cy="5287179"/>
        </p:xfrm>
        <a:graphic>
          <a:graphicData uri="http://schemas.openxmlformats.org/drawingml/2006/table">
            <a:tbl>
              <a:tblPr/>
              <a:tblGrid>
                <a:gridCol w="1025429">
                  <a:extLst>
                    <a:ext uri="{9D8B030D-6E8A-4147-A177-3AD203B41FA5}">
                      <a16:colId xmlns:a16="http://schemas.microsoft.com/office/drawing/2014/main" val="973555919"/>
                    </a:ext>
                  </a:extLst>
                </a:gridCol>
                <a:gridCol w="1735263">
                  <a:extLst>
                    <a:ext uri="{9D8B030D-6E8A-4147-A177-3AD203B41FA5}">
                      <a16:colId xmlns:a16="http://schemas.microsoft.com/office/drawing/2014/main" val="419128295"/>
                    </a:ext>
                  </a:extLst>
                </a:gridCol>
                <a:gridCol w="2340811">
                  <a:extLst>
                    <a:ext uri="{9D8B030D-6E8A-4147-A177-3AD203B41FA5}">
                      <a16:colId xmlns:a16="http://schemas.microsoft.com/office/drawing/2014/main" val="846850215"/>
                    </a:ext>
                  </a:extLst>
                </a:gridCol>
                <a:gridCol w="1521230">
                  <a:extLst>
                    <a:ext uri="{9D8B030D-6E8A-4147-A177-3AD203B41FA5}">
                      <a16:colId xmlns:a16="http://schemas.microsoft.com/office/drawing/2014/main" val="4218148294"/>
                    </a:ext>
                  </a:extLst>
                </a:gridCol>
                <a:gridCol w="869962">
                  <a:extLst>
                    <a:ext uri="{9D8B030D-6E8A-4147-A177-3AD203B41FA5}">
                      <a16:colId xmlns:a16="http://schemas.microsoft.com/office/drawing/2014/main" val="3839406125"/>
                    </a:ext>
                  </a:extLst>
                </a:gridCol>
                <a:gridCol w="1735263">
                  <a:extLst>
                    <a:ext uri="{9D8B030D-6E8A-4147-A177-3AD203B41FA5}">
                      <a16:colId xmlns:a16="http://schemas.microsoft.com/office/drawing/2014/main" val="2715915063"/>
                    </a:ext>
                  </a:extLst>
                </a:gridCol>
                <a:gridCol w="1735263">
                  <a:extLst>
                    <a:ext uri="{9D8B030D-6E8A-4147-A177-3AD203B41FA5}">
                      <a16:colId xmlns:a16="http://schemas.microsoft.com/office/drawing/2014/main" val="440739655"/>
                    </a:ext>
                  </a:extLst>
                </a:gridCol>
              </a:tblGrid>
              <a:tr h="2025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项目名称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200" b="1" dirty="0">
                          <a:solidFill>
                            <a:schemeClr val="bg1"/>
                          </a:solidFill>
                          <a:effectLst/>
                        </a:rPr>
                        <a:t>GitHub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地址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简介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应用领域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优化分类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技术意义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effectLst/>
                        </a:rPr>
                        <a:t>引用技术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BA3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30297"/>
                  </a:ext>
                </a:extLst>
              </a:tr>
              <a:tr h="1016925"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 err="1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FlashMLA</a:t>
                      </a:r>
                      <a:endParaRPr lang="en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altLang="zh-CN" sz="12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https://github.com/deepseek-ai/FlashMLA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专为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Hopper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架构优化的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MLA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Kernel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，支持变长序列</a:t>
                      </a:r>
                      <a:endParaRPr lang="en-US" altLang="zh-CN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推理加速（长文本生成、对话系统）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推理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降低高性能推理门槛，推动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AI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普惠化，尤其适合中小开发者低成本部署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融合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FA 2/3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注意力优化与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cutlass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硬件适配，针对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Hopper Tensor Core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定制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204986"/>
                  </a:ext>
                </a:extLst>
              </a:tr>
              <a:tr h="1016925"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DeepEP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altLang="zh-CN" sz="12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https://github.com/deepseek-ai/DeepEP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专用通信库，支持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EP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与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FP8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低精度通信，提供高吞吐、低延迟的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GPU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Kernel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实现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训练与分布式推理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训练与推理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突破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模型的通信瓶颈，推动千亿级模型实用化部署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基于 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NVSHMEM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优化通信协议，结合自研低精度专家分发算法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5212476"/>
                  </a:ext>
                </a:extLst>
              </a:tr>
              <a:tr h="1016925"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 err="1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DeepGEMM</a:t>
                      </a:r>
                      <a:endParaRPr lang="en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altLang="zh-CN" sz="12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https://github.com/deepseek-ai/DeepGEMM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高性能 </a:t>
                      </a:r>
                      <a:r>
                        <a:rPr lang="en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n-ea"/>
                          <a:cs typeface="+mn-cs"/>
                        </a:rPr>
                        <a:t>FP8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矩阵运算库，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Hopper 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峰值性能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1350+ 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TFLOPS，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显存占用较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FP16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减少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50%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架构计算优化、边缘设备轻量化部署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训练与推理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推动行业向低精度计算迁移，解决千亿模型内存墙问题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集成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Hopper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架构 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FP8 Tensor Core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指令集，动态量化策略平衡精度与效率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9843625"/>
                  </a:ext>
                </a:extLst>
              </a:tr>
              <a:tr h="1016925"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 err="1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DualPipe</a:t>
                      </a:r>
                      <a:endParaRPr lang="en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altLang="zh-CN" sz="12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5"/>
                        </a:rPr>
                        <a:t>https://github.com/deepseek-ai/DualPipe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双向流水线并行框架，通过计算与通信重叠减少流水线气泡，提升训练效率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超大规模 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MOE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训练（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DeepSeek-V3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zh-C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128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K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上下文）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训练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解决流水线并行中的资源闲置问题，显著降低训练成本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创新流水线调度算法，结合跨节点全对全通信优化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7398782"/>
                  </a:ext>
                </a:extLst>
              </a:tr>
              <a:tr h="1016925"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3FS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en" altLang="zh-CN" sz="12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6"/>
                        </a:rPr>
                        <a:t>https://github.com/deepseek-ai/3FS</a:t>
                      </a:r>
                      <a:endParaRPr lang="zh-CN" altLang="en-US" sz="1200" b="0" kern="1200" dirty="0">
                        <a:solidFill>
                          <a:srgbClr val="1D1D1A"/>
                        </a:solidFill>
                        <a:effectLst/>
                        <a:latin typeface="Lexend" pitchFamily="2" charset="0"/>
                        <a:ea typeface="+mj-ea"/>
                        <a:cs typeface="+mn-cs"/>
                      </a:endParaRP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分布式训练存储优化方案，支持高效数据分片与缓存管理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超大规模训练数据加载加速、分布式检查点存储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训练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缓解训练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I/O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瓶颈，提升</a:t>
                      </a:r>
                      <a:r>
                        <a:rPr lang="en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GPU</a:t>
                      </a:r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集群利用率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219200" rtl="0" eaLnBrk="1" latinLnBrk="0" hangingPunct="1"/>
                      <a:r>
                        <a:rPr lang="zh-CN" altLang="en-US" sz="1200" b="0" kern="1200" dirty="0">
                          <a:solidFill>
                            <a:srgbClr val="1D1D1A"/>
                          </a:solidFill>
                          <a:effectLst/>
                          <a:latin typeface="Lexend" pitchFamily="2" charset="0"/>
                          <a:ea typeface="+mj-ea"/>
                          <a:cs typeface="+mn-cs"/>
                        </a:rPr>
                        <a:t>推测采用分阶段数据预加载与内存映射技术</a:t>
                      </a:r>
                    </a:p>
                  </a:txBody>
                  <a:tcPr marL="14532" marR="14532" marT="7266" marB="7266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404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9630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F14DA2B-4B5C-B836-17E2-CAA2B9A7E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dirty="0"/>
              <a:t>Day1</a:t>
            </a:r>
            <a:r>
              <a:rPr lang="zh-CN" altLang="en-US" dirty="0"/>
              <a:t>：</a:t>
            </a:r>
            <a:r>
              <a:rPr lang="en" altLang="zh-CN" dirty="0" err="1"/>
              <a:t>FlashMLA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8943E1C5-17EB-07F6-DD19-B012FFAE9B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0000ACF-6963-6B61-9EDF-00BD4C678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611" y="1188763"/>
            <a:ext cx="10263540" cy="522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659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F14DA2B-4B5C-B836-17E2-CAA2B9A7E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dirty="0"/>
              <a:t>Day2</a:t>
            </a:r>
            <a:r>
              <a:rPr lang="zh-CN" altLang="en-US" dirty="0"/>
              <a:t>：</a:t>
            </a:r>
            <a:r>
              <a:rPr lang="en" altLang="zh-CN" dirty="0"/>
              <a:t>DeepEP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251CCF1-BD1B-2FB1-9588-76152D23195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0A9770A-9ABD-6A30-20AC-5EF4518ED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100" y="1338348"/>
            <a:ext cx="11054542" cy="492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127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F14DA2B-4B5C-B836-17E2-CAA2B9A7E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dirty="0"/>
              <a:t>Day3</a:t>
            </a:r>
            <a:r>
              <a:rPr lang="zh-CN" altLang="en-US" dirty="0"/>
              <a:t>：</a:t>
            </a:r>
            <a:r>
              <a:rPr lang="en" altLang="zh-CN" dirty="0" err="1"/>
              <a:t>DeepGEMM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0C5FFB2-7CD6-7F66-B9AA-AD72695622E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02F7F6B-3169-56D3-A327-98B6FCDEF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58" y="1348739"/>
            <a:ext cx="11053446" cy="490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073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F14DA2B-4B5C-B836-17E2-CAA2B9A7E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dirty="0"/>
              <a:t>Day4</a:t>
            </a:r>
            <a:r>
              <a:rPr lang="zh-CN" altLang="en-US" dirty="0"/>
              <a:t>：</a:t>
            </a:r>
            <a:r>
              <a:rPr lang="en" altLang="zh-CN" dirty="0" err="1"/>
              <a:t>DualPipe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F506E1-ACA6-096E-2E0E-0612F9967F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7D89EDF-11DC-18BA-FA2B-C71C8BAC62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205"/>
          <a:stretch/>
        </p:blipFill>
        <p:spPr>
          <a:xfrm>
            <a:off x="1021844" y="1319644"/>
            <a:ext cx="9566492" cy="494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15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FA92864F-8472-0E24-2755-1C4094BD3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en-US" altLang="zh-CN" dirty="0"/>
              <a:t>Day5</a:t>
            </a:r>
            <a:r>
              <a:rPr lang="zh-CN" altLang="en-US" dirty="0"/>
              <a:t>：</a:t>
            </a:r>
            <a:r>
              <a:rPr lang="en" altLang="zh-CN" dirty="0"/>
              <a:t>3FS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849D1203-17EB-5B08-AB0C-9C44123767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0652F57-A9DA-BBFA-8D64-2E3EE0FC2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626" y="1334019"/>
            <a:ext cx="11006502" cy="493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26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4E5724B-7154-473D-A508-2B054E8EE854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3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CE9DE895-046C-40AC-AD8E-ED7DD660489B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31218</TotalTime>
  <Words>1552</Words>
  <Application>Microsoft Macintosh PowerPoint</Application>
  <PresentationFormat>自定义</PresentationFormat>
  <Paragraphs>134</Paragraphs>
  <Slides>23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23</vt:i4>
      </vt:variant>
    </vt:vector>
  </HeadingPairs>
  <TitlesOfParts>
    <vt:vector size="38" baseType="lpstr">
      <vt:lpstr>微软雅黑</vt:lpstr>
      <vt:lpstr>微软雅黑</vt:lpstr>
      <vt:lpstr>ACGN-MiaoGB-Flash</vt:lpstr>
      <vt:lpstr>PingFang SC Semibold</vt:lpstr>
      <vt:lpstr>Arial</vt:lpstr>
      <vt:lpstr>Calibri</vt:lpstr>
      <vt:lpstr>Futura-Medium</vt:lpstr>
      <vt:lpstr>Gill Sans MT</vt:lpstr>
      <vt:lpstr>Lexend</vt:lpstr>
      <vt:lpstr>Wingdings</vt:lpstr>
      <vt:lpstr>封面页_图片版 </vt:lpstr>
      <vt:lpstr>1_内容Copytext </vt:lpstr>
      <vt:lpstr>code01</vt:lpstr>
      <vt:lpstr>1_code01</vt:lpstr>
      <vt:lpstr>结束页</vt:lpstr>
      <vt:lpstr>PowerPoint 演示文稿</vt:lpstr>
      <vt:lpstr>Context</vt:lpstr>
      <vt:lpstr>PowerPoint 演示文稿</vt:lpstr>
      <vt:lpstr>一周开源情况汇总</vt:lpstr>
      <vt:lpstr>Day1：FlashMLA</vt:lpstr>
      <vt:lpstr>Day2：DeepEP</vt:lpstr>
      <vt:lpstr>Day3：DeepGEMM</vt:lpstr>
      <vt:lpstr>Day4：DualPipe</vt:lpstr>
      <vt:lpstr>Day5：3FS</vt:lpstr>
      <vt:lpstr>Day6：Inference system Overview</vt:lpstr>
      <vt:lpstr>一周开源情况汇总</vt:lpstr>
      <vt:lpstr>PowerPoint 演示文稿</vt:lpstr>
      <vt:lpstr>Context</vt:lpstr>
      <vt:lpstr>1、大模型算法演进的改变</vt:lpstr>
      <vt:lpstr>1、大模型算法演进的改变</vt:lpstr>
      <vt:lpstr>2、国产芯片厂商春天与寒冬</vt:lpstr>
      <vt:lpstr>2、国产芯片厂商春天与寒冬</vt:lpstr>
      <vt:lpstr>3、大模型厂商竞争加剧</vt:lpstr>
      <vt:lpstr>3、大模型厂商竞争加剧</vt:lpstr>
      <vt:lpstr>4、MaaS 平台服务 &amp; 转型</vt:lpstr>
      <vt:lpstr>4、MaaS 平台服务 &amp; 转型</vt:lpstr>
      <vt:lpstr>PowerPoint 演示文稿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ZOMI</cp:lastModifiedBy>
  <cp:revision>10559</cp:revision>
  <cp:lastPrinted>2023-09-08T09:14:01Z</cp:lastPrinted>
  <dcterms:created xsi:type="dcterms:W3CDTF">2020-08-28T08:44:19Z</dcterms:created>
  <dcterms:modified xsi:type="dcterms:W3CDTF">2025-03-02T06:49:38Z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</Properties>
</file>

<file path=docProps/thumbnail.jpeg>
</file>